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2"/>
  </p:sldMasterIdLst>
  <p:notesMasterIdLst>
    <p:notesMasterId r:id="rId51"/>
  </p:notesMasterIdLst>
  <p:handoutMasterIdLst>
    <p:handoutMasterId r:id="rId52"/>
  </p:handoutMasterIdLst>
  <p:sldIdLst>
    <p:sldId id="394" r:id="rId3"/>
    <p:sldId id="466" r:id="rId4"/>
    <p:sldId id="500" r:id="rId5"/>
    <p:sldId id="507" r:id="rId6"/>
    <p:sldId id="501" r:id="rId7"/>
    <p:sldId id="532" r:id="rId8"/>
    <p:sldId id="502" r:id="rId9"/>
    <p:sldId id="504" r:id="rId10"/>
    <p:sldId id="514" r:id="rId11"/>
    <p:sldId id="519" r:id="rId12"/>
    <p:sldId id="520" r:id="rId13"/>
    <p:sldId id="533" r:id="rId14"/>
    <p:sldId id="513" r:id="rId15"/>
    <p:sldId id="534" r:id="rId16"/>
    <p:sldId id="512" r:id="rId17"/>
    <p:sldId id="511" r:id="rId18"/>
    <p:sldId id="515" r:id="rId19"/>
    <p:sldId id="516" r:id="rId20"/>
    <p:sldId id="521" r:id="rId21"/>
    <p:sldId id="522" r:id="rId22"/>
    <p:sldId id="535" r:id="rId23"/>
    <p:sldId id="538" r:id="rId24"/>
    <p:sldId id="517" r:id="rId25"/>
    <p:sldId id="536" r:id="rId26"/>
    <p:sldId id="518" r:id="rId27"/>
    <p:sldId id="537" r:id="rId28"/>
    <p:sldId id="539" r:id="rId29"/>
    <p:sldId id="524" r:id="rId30"/>
    <p:sldId id="508" r:id="rId31"/>
    <p:sldId id="540" r:id="rId32"/>
    <p:sldId id="541" r:id="rId33"/>
    <p:sldId id="545" r:id="rId34"/>
    <p:sldId id="542" r:id="rId35"/>
    <p:sldId id="543" r:id="rId36"/>
    <p:sldId id="544" r:id="rId37"/>
    <p:sldId id="509" r:id="rId38"/>
    <p:sldId id="506" r:id="rId39"/>
    <p:sldId id="529" r:id="rId40"/>
    <p:sldId id="546" r:id="rId41"/>
    <p:sldId id="530" r:id="rId42"/>
    <p:sldId id="547" r:id="rId43"/>
    <p:sldId id="548" r:id="rId44"/>
    <p:sldId id="531" r:id="rId45"/>
    <p:sldId id="505" r:id="rId46"/>
    <p:sldId id="503" r:id="rId47"/>
    <p:sldId id="442" r:id="rId48"/>
    <p:sldId id="352" r:id="rId49"/>
    <p:sldId id="393" r:id="rId50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5051EFF2-262B-4664-AEF3-12272207E07F}">
          <p14:sldIdLst>
            <p14:sldId id="394"/>
            <p14:sldId id="466"/>
            <p14:sldId id="500"/>
          </p14:sldIdLst>
        </p14:section>
        <p14:section name="Document Object Model (DOM)" id="{1275515A-D004-4D19-9766-2BE6BFCA3702}">
          <p14:sldIdLst>
            <p14:sldId id="507"/>
            <p14:sldId id="501"/>
            <p14:sldId id="532"/>
            <p14:sldId id="502"/>
            <p14:sldId id="504"/>
            <p14:sldId id="514"/>
            <p14:sldId id="519"/>
            <p14:sldId id="520"/>
            <p14:sldId id="533"/>
            <p14:sldId id="513"/>
            <p14:sldId id="534"/>
            <p14:sldId id="512"/>
            <p14:sldId id="511"/>
            <p14:sldId id="515"/>
            <p14:sldId id="516"/>
            <p14:sldId id="521"/>
            <p14:sldId id="522"/>
            <p14:sldId id="535"/>
            <p14:sldId id="538"/>
            <p14:sldId id="517"/>
            <p14:sldId id="536"/>
            <p14:sldId id="518"/>
            <p14:sldId id="537"/>
            <p14:sldId id="539"/>
            <p14:sldId id="524"/>
          </p14:sldIdLst>
        </p14:section>
        <p14:section name="Browser Object Model (BOM)" id="{9AD0F4A6-C7C4-4543-A28F-48E74D2B6922}">
          <p14:sldIdLst>
            <p14:sldId id="508"/>
            <p14:sldId id="540"/>
            <p14:sldId id="541"/>
            <p14:sldId id="545"/>
            <p14:sldId id="542"/>
            <p14:sldId id="543"/>
            <p14:sldId id="544"/>
          </p14:sldIdLst>
        </p14:section>
        <p14:section name="Handling Events" id="{EAEE68F0-7B4B-4558-A8E9-21549656680D}">
          <p14:sldIdLst>
            <p14:sldId id="509"/>
            <p14:sldId id="506"/>
            <p14:sldId id="529"/>
            <p14:sldId id="546"/>
            <p14:sldId id="530"/>
            <p14:sldId id="547"/>
            <p14:sldId id="548"/>
            <p14:sldId id="531"/>
          </p14:sldIdLst>
        </p14:section>
        <p14:section name="Conclusion" id="{8C19B68B-C0D8-4E95-98FA-AA91A38792FA}">
          <p14:sldIdLst>
            <p14:sldId id="505"/>
            <p14:sldId id="503"/>
            <p14:sldId id="442"/>
            <p14:sldId id="352"/>
            <p14:sldId id="39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EEDC"/>
    <a:srgbClr val="F8DC9E"/>
    <a:srgbClr val="FBEEC9"/>
    <a:srgbClr val="603A14"/>
    <a:srgbClr val="E85C0E"/>
    <a:srgbClr val="BAB398"/>
    <a:srgbClr val="ADA485"/>
    <a:srgbClr val="C6C0AA"/>
    <a:srgbClr val="663606"/>
    <a:srgbClr val="663106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62" autoAdjust="0"/>
    <p:restoredTop sz="94595" autoAdjust="0"/>
  </p:normalViewPr>
  <p:slideViewPr>
    <p:cSldViewPr>
      <p:cViewPr varScale="1">
        <p:scale>
          <a:sx n="79" d="100"/>
          <a:sy n="79" d="100"/>
        </p:scale>
        <p:origin x="701" y="62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17-Oct-16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17-Oct-16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6911383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53578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16950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7768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46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92770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4122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7620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17-Oct-16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542091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17-Oct-16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79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8.png"/><Relationship Id="rId10" Type="http://schemas.openxmlformats.org/officeDocument/2006/relationships/image" Target="../media/image12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11.g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hyperlink" Target="http://software.hixie.ch/utilities/js/live-dom-viewer/?saved=4275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judge.softuni.bg/Contests/328" TargetMode="External"/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28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judge.softuni.bg/Contests/328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28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judge.softuni.bg/Contests/328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hyperlink" Target="https://judge.softuni.bg/Contests/328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gi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judge.softuni.bg/Contests/328" TargetMode="Externa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gif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.mozilla.org/docs/Web/Events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28" TargetMode="Externa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hyperlink" Target="http://komfo.com/" TargetMode="External"/><Relationship Id="rId13" Type="http://schemas.openxmlformats.org/officeDocument/2006/relationships/image" Target="../media/image55.png"/><Relationship Id="rId18" Type="http://schemas.openxmlformats.org/officeDocument/2006/relationships/hyperlink" Target="http://netpeak.bg/" TargetMode="External"/><Relationship Id="rId3" Type="http://schemas.openxmlformats.org/officeDocument/2006/relationships/hyperlink" Target="https://softuni.bg/courses/javascript-advanced" TargetMode="External"/><Relationship Id="rId21" Type="http://schemas.openxmlformats.org/officeDocument/2006/relationships/image" Target="../media/image59.png"/><Relationship Id="rId7" Type="http://schemas.openxmlformats.org/officeDocument/2006/relationships/image" Target="../media/image52.png"/><Relationship Id="rId12" Type="http://schemas.openxmlformats.org/officeDocument/2006/relationships/hyperlink" Target="http://www.softwaregroup-bg.com/" TargetMode="External"/><Relationship Id="rId17" Type="http://schemas.openxmlformats.org/officeDocument/2006/relationships/image" Target="../media/image57.png"/><Relationship Id="rId2" Type="http://schemas.openxmlformats.org/officeDocument/2006/relationships/notesSlide" Target="../notesSlides/notesSlide6.xml"/><Relationship Id="rId16" Type="http://schemas.openxmlformats.org/officeDocument/2006/relationships/hyperlink" Target="http://www.infragistics.com/" TargetMode="External"/><Relationship Id="rId20" Type="http://schemas.openxmlformats.org/officeDocument/2006/relationships/hyperlink" Target="http://www.superhosting.bg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xs-software.com/" TargetMode="External"/><Relationship Id="rId11" Type="http://schemas.openxmlformats.org/officeDocument/2006/relationships/image" Target="../media/image54.png"/><Relationship Id="rId5" Type="http://schemas.openxmlformats.org/officeDocument/2006/relationships/image" Target="../media/image51.png"/><Relationship Id="rId15" Type="http://schemas.openxmlformats.org/officeDocument/2006/relationships/image" Target="../media/image56.png"/><Relationship Id="rId23" Type="http://schemas.openxmlformats.org/officeDocument/2006/relationships/image" Target="../media/image60.png"/><Relationship Id="rId10" Type="http://schemas.openxmlformats.org/officeDocument/2006/relationships/hyperlink" Target="http://smartit.bg/" TargetMode="External"/><Relationship Id="rId19" Type="http://schemas.openxmlformats.org/officeDocument/2006/relationships/image" Target="../media/image58.png"/><Relationship Id="rId4" Type="http://schemas.openxmlformats.org/officeDocument/2006/relationships/hyperlink" Target="http://www.luxoft.com/" TargetMode="External"/><Relationship Id="rId9" Type="http://schemas.openxmlformats.org/officeDocument/2006/relationships/image" Target="../media/image53.png"/><Relationship Id="rId14" Type="http://schemas.openxmlformats.org/officeDocument/2006/relationships/hyperlink" Target="http://www.indeavr.com/" TargetMode="External"/><Relationship Id="rId22" Type="http://schemas.openxmlformats.org/officeDocument/2006/relationships/hyperlink" Target="http://www.telenor.bg/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64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6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62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Relationship Id="rId14" Type="http://schemas.openxmlformats.org/officeDocument/2006/relationships/image" Target="../media/image6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judge.softuni.bg/Contests/328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351212" y="647700"/>
            <a:ext cx="8125251" cy="1171552"/>
          </a:xfrm>
        </p:spPr>
        <p:txBody>
          <a:bodyPr>
            <a:normAutofit/>
          </a:bodyPr>
          <a:lstStyle/>
          <a:p>
            <a:r>
              <a:rPr lang="en-US" dirty="0"/>
              <a:t>DOM, BOM and Events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351212" y="1819274"/>
            <a:ext cx="8125251" cy="118557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DOM and BOM, Traverse / Modify the DOM Tree and Handle Events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604899"/>
            <a:ext cx="3187613" cy="525135"/>
          </a:xfrm>
        </p:spPr>
        <p:txBody>
          <a:bodyPr/>
          <a:lstStyle/>
          <a:p>
            <a:r>
              <a:rPr lang="en-US" noProof="1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5074798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479925"/>
            <a:ext cx="3187613" cy="382788"/>
          </a:xfrm>
        </p:spPr>
        <p:txBody>
          <a:bodyPr/>
          <a:lstStyle/>
          <a:p>
            <a:r>
              <a:rPr lang="en-US" sz="2000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820446"/>
            <a:ext cx="3187613" cy="351754"/>
          </a:xfrm>
        </p:spPr>
        <p:txBody>
          <a:bodyPr/>
          <a:lstStyle/>
          <a:p>
            <a:r>
              <a:rPr lang="en-US" sz="1800" dirty="0">
                <a:hlinkClick r:id="rId3"/>
              </a:rPr>
              <a:t>http://softuni.bg</a:t>
            </a:r>
            <a:endParaRPr lang="en-US" sz="1800" dirty="0"/>
          </a:p>
        </p:txBody>
      </p:sp>
      <p:pic>
        <p:nvPicPr>
          <p:cNvPr id="1028" name="Picture 4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30488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752600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4" name="Picture 13" descr="http://softuni.bg" title="SoftUni Code Wizard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808412" y="3811842"/>
            <a:ext cx="2133598" cy="234148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rot="986296">
            <a:off x="5229558" y="3599490"/>
            <a:ext cx="1707519" cy="7201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DOM, BOM</a:t>
            </a:r>
            <a:b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</a:b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and Events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25661">
            <a:off x="5771549" y="4889802"/>
            <a:ext cx="1023221" cy="102322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6" name="Picture 8" descr="http://www.daaq.net/old/images/js_bom_hierarchy.gif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0912" y="3372610"/>
            <a:ext cx="2857500" cy="2857500"/>
          </a:xfrm>
          <a:prstGeom prst="rect">
            <a:avLst/>
          </a:prstGeom>
          <a:noFill/>
          <a:effectLst>
            <a:glow rad="63500">
              <a:schemeClr val="accent4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Резултат с изображение за js dom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3612" y="4234084"/>
            <a:ext cx="1733916" cy="1889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HTML page holds a short text + link "</a:t>
            </a:r>
            <a:r>
              <a:rPr lang="en-US" i="1" dirty="0">
                <a:solidFill>
                  <a:schemeClr val="tx2">
                    <a:lumMod val="75000"/>
                  </a:schemeClr>
                </a:solidFill>
              </a:rPr>
              <a:t>Read more …</a:t>
            </a:r>
            <a:r>
              <a:rPr lang="en-US" dirty="0"/>
              <a:t>"</a:t>
            </a:r>
          </a:p>
          <a:p>
            <a:pPr lvl="1"/>
            <a:r>
              <a:rPr lang="en-US" dirty="0"/>
              <a:t>Clicking on the link shows more text and hides the link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Show More Text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1612" y="2741547"/>
            <a:ext cx="4286762" cy="352047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3114" y="2740568"/>
            <a:ext cx="4287898" cy="3521408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5882868" y="4348872"/>
            <a:ext cx="3810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19586285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7618412" y="4503921"/>
            <a:ext cx="4105472" cy="1896879"/>
          </a:xfrm>
        </p:spPr>
        <p:txBody>
          <a:bodyPr>
            <a:normAutofit lnSpcReduction="10000"/>
          </a:bodyPr>
          <a:lstStyle/>
          <a:p>
            <a:r>
              <a:rPr lang="en-US" sz="2800" dirty="0"/>
              <a:t>See the DOM tree here: </a:t>
            </a:r>
            <a:r>
              <a:rPr lang="en-US" sz="2800" dirty="0">
                <a:hlinkClick r:id="rId2"/>
              </a:rPr>
              <a:t>http://software.hixie.ch/utilities/js/live-dom-viewer/?saved=4275</a:t>
            </a:r>
            <a:endParaRPr lang="en-US" sz="2800" dirty="0"/>
          </a:p>
          <a:p>
            <a:endParaRPr lang="en-US" sz="28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Show More Text – HTML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60414" y="1246597"/>
            <a:ext cx="6629398" cy="508097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Welcome to the "Show More Text Example".</a:t>
            </a:r>
          </a:p>
          <a:p>
            <a:pPr marL="0" lvl="1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href="#" id="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more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onclick= "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showText()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"&gt;Read more …&lt;/a&gt;</a:t>
            </a:r>
          </a:p>
          <a:p>
            <a:pPr marL="0" lvl="1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&lt;span id="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style= "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display:none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"&gt;Welcome to …&lt;/span&gt;</a:t>
            </a:r>
          </a:p>
          <a:p>
            <a:pPr marL="0" lvl="1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&lt;script&gt;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function 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showText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// TODO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&lt;/script&gt;</a:t>
            </a:r>
          </a:p>
        </p:txBody>
      </p:sp>
      <p:pic>
        <p:nvPicPr>
          <p:cNvPr id="2054" name="Picture 6" descr="http://gifmaker.me/files/download/home/20160619/22/CmWuWuiwxGTUxiTHLrJZnq/output_nYYOfx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4234" y="1246597"/>
            <a:ext cx="3676650" cy="3019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9765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Show More Text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60414" y="1246597"/>
            <a:ext cx="10667998" cy="477320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Welcome to the "Show More Text Example". 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href="#" id="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more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onclick="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showText()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"&gt;Read more …&lt;/a&gt;</a:t>
            </a:r>
          </a:p>
          <a:p>
            <a:pPr marL="0" lvl="1" indent="0">
              <a:lnSpc>
                <a:spcPct val="100000"/>
              </a:lnSpc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&lt;span id="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style="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display:none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"&gt;Welcome to …&lt;/span&gt;</a:t>
            </a:r>
          </a:p>
          <a:p>
            <a:pPr marL="0" lvl="1" indent="0">
              <a:lnSpc>
                <a:spcPct val="100000"/>
              </a:lnSpc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&lt;script&gt;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function 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showText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document.getElementById('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.style.display = '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inline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document.getElementById('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more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.style.display = '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none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&lt;/script&gt;</a:t>
            </a:r>
          </a:p>
        </p:txBody>
      </p:sp>
      <p:pic>
        <p:nvPicPr>
          <p:cNvPr id="2054" name="Picture 6" descr="http://gifmaker.me/files/download/home/20160619/22/CmWuWuiwxGTUxiTHLrJZnq/output_nYYOfx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3162" y="2770597"/>
            <a:ext cx="3676650" cy="3019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816005" y="6173824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3"/>
              </a:rPr>
              <a:t>https://judge.softuni.bg/Contests/328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787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Collect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list items </a:t>
            </a:r>
            <a:r>
              <a:rPr lang="en-US" dirty="0"/>
              <a:t>from given HTML list and append their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text</a:t>
            </a:r>
            <a:r>
              <a:rPr lang="en-US" dirty="0"/>
              <a:t> to given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text area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Collect List Items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3812" y="2438400"/>
            <a:ext cx="4343400" cy="39243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1612" y="2438400"/>
            <a:ext cx="4343400" cy="3924300"/>
          </a:xfrm>
          <a:prstGeom prst="rect">
            <a:avLst/>
          </a:prstGeom>
        </p:spPr>
      </p:pic>
      <p:sp>
        <p:nvSpPr>
          <p:cNvPr id="8" name="Arrow: Right 7"/>
          <p:cNvSpPr/>
          <p:nvPr/>
        </p:nvSpPr>
        <p:spPr>
          <a:xfrm>
            <a:off x="5899440" y="4261829"/>
            <a:ext cx="383449" cy="2774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33053358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Collect List Items – HTML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60414" y="1295400"/>
            <a:ext cx="6172198" cy="483475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ul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id="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items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&gt;first item&lt;/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&gt;second item&lt;/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&gt;third item&lt;/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ul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textarea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id="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result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  <a:b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textarea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&lt;br&gt;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button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onclick="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extractText()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  <a:b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Extract Text&lt;/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button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endParaRPr lang="it-IT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1145" y="1939900"/>
            <a:ext cx="4009590" cy="362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271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Collect List Items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60414" y="1221941"/>
            <a:ext cx="10667998" cy="476057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extractText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itemNodes = 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document.querySelectorAll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("ul#items li");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textarea = 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document.querySelector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("#result");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(let node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of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itemNodes) {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textarea.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value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+= node.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textContent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+ "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\n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it-IT" sz="3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16005" y="6154368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https://judge.softuni.bg/Contests/328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0977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35245"/>
            <a:ext cx="11804822" cy="557035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A HTML page holds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table</a:t>
            </a:r>
            <a:r>
              <a:rPr lang="en-US" dirty="0"/>
              <a:t> with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rows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On button click, colorize in color "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teal</a:t>
            </a:r>
            <a:r>
              <a:rPr lang="en-US" dirty="0"/>
              <a:t>" all even rows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Colorize Table Rows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836614" y="2514600"/>
            <a:ext cx="10515598" cy="387449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table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border="1"&gt;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&gt;Name&lt;/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&gt;Town&lt;/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&gt;&lt;/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td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&gt;Eve&lt;/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td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td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&gt;Sofia&lt;/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td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&gt;&lt;/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td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&gt;Nick&lt;/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td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td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&gt;Varna&lt;/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td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&gt;&lt;/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td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&gt;Didi&lt;/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td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td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&gt;Ruse&lt;/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td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&gt;&lt;/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td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&gt;Tedy&lt;/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td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td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&gt;Varna&lt;/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td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&gt;&lt;/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table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button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onclick="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colorizeRows()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"&gt;Colorize&lt;/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button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endParaRPr lang="it-IT" sz="27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2812" y="2438400"/>
            <a:ext cx="2895921" cy="3241974"/>
          </a:xfrm>
          <a:prstGeom prst="rect">
            <a:avLst/>
          </a:prstGeom>
        </p:spPr>
      </p:pic>
      <p:sp>
        <p:nvSpPr>
          <p:cNvPr id="7" name="Arrow: Left 6"/>
          <p:cNvSpPr/>
          <p:nvPr/>
        </p:nvSpPr>
        <p:spPr>
          <a:xfrm>
            <a:off x="10199484" y="3782440"/>
            <a:ext cx="304800" cy="2286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8" name="Arrow: Left 7"/>
          <p:cNvSpPr/>
          <p:nvPr/>
        </p:nvSpPr>
        <p:spPr>
          <a:xfrm>
            <a:off x="10199484" y="4481205"/>
            <a:ext cx="304800" cy="2286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9" name="Rectangle: Rounded Corners 8"/>
          <p:cNvSpPr/>
          <p:nvPr/>
        </p:nvSpPr>
        <p:spPr>
          <a:xfrm>
            <a:off x="8694940" y="3735422"/>
            <a:ext cx="1382915" cy="343421"/>
          </a:xfrm>
          <a:prstGeom prst="roundRect">
            <a:avLst/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0" name="Rectangle: Rounded Corners 9"/>
          <p:cNvSpPr/>
          <p:nvPr/>
        </p:nvSpPr>
        <p:spPr>
          <a:xfrm>
            <a:off x="8694940" y="4439286"/>
            <a:ext cx="1382915" cy="343421"/>
          </a:xfrm>
          <a:prstGeom prst="roundRect">
            <a:avLst/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15115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Colorize Table Rows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836614" y="1211080"/>
            <a:ext cx="10515598" cy="483475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colorizeRows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rows = document.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querySelectorAll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("table tr");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index = 0;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(let row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of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rows)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index++;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if (index % 2 == 0)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row.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style.background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"teal";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it-IT" sz="3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16005" y="6172200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https://judge.softuni.bg/Contests/328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0412" y="1332607"/>
            <a:ext cx="2868265" cy="3020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479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New DOM Elements</a:t>
            </a: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836614" y="1340721"/>
            <a:ext cx="10515598" cy="479256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list = document.</a:t>
            </a:r>
            <a:r>
              <a:rPr lang="it-IT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createElement</a:t>
            </a: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</a:t>
            </a:r>
            <a:r>
              <a:rPr lang="it-IT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ul</a:t>
            </a: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");</a:t>
            </a:r>
          </a:p>
          <a:p>
            <a:pPr marL="0" lvl="1" indent="0"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liPeter = document.</a:t>
            </a:r>
            <a:r>
              <a:rPr lang="it-IT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createElement</a:t>
            </a: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</a:t>
            </a:r>
            <a:r>
              <a:rPr lang="it-IT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");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liPeter.</a:t>
            </a:r>
            <a:r>
              <a:rPr lang="it-IT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textContent</a:t>
            </a: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"Peter";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list.</a:t>
            </a:r>
            <a:r>
              <a:rPr lang="it-IT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appendChild</a:t>
            </a: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(liPeter);</a:t>
            </a:r>
          </a:p>
          <a:p>
            <a:pPr marL="0" lvl="1" indent="0"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liMaria = document.</a:t>
            </a:r>
            <a:r>
              <a:rPr lang="it-IT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createElement</a:t>
            </a: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</a:t>
            </a:r>
            <a:r>
              <a:rPr lang="it-IT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");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liMaria.</a:t>
            </a:r>
            <a:r>
              <a:rPr lang="it-IT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innerHTML</a:t>
            </a: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"&lt;b&gt;Maria&lt;/b&gt;";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list.</a:t>
            </a:r>
            <a:r>
              <a:rPr lang="it-IT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appendChild</a:t>
            </a: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(liMaria);</a:t>
            </a:r>
          </a:p>
          <a:p>
            <a:pPr marL="0" lvl="1" indent="0"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document.body.appendChild</a:t>
            </a: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(list);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6212" y="4495800"/>
            <a:ext cx="2463905" cy="1849896"/>
          </a:xfrm>
          <a:prstGeom prst="roundRect">
            <a:avLst>
              <a:gd name="adj" fmla="val 2469"/>
            </a:avLst>
          </a:prstGeom>
        </p:spPr>
      </p:pic>
    </p:spTree>
    <p:extLst>
      <p:ext uri="{BB962C8B-B14F-4D97-AF65-F5344CB8AC3E}">
        <p14:creationId xmlns:p14="http://schemas.microsoft.com/office/powerpoint/2010/main" val="2769819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Create a HTML page holding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list of items</a:t>
            </a:r>
            <a:r>
              <a:rPr lang="en-US" dirty="0"/>
              <a:t> +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text box </a:t>
            </a:r>
            <a:r>
              <a:rPr lang="en-US" dirty="0"/>
              <a:t>+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button</a:t>
            </a:r>
            <a:r>
              <a:rPr lang="en-US" dirty="0"/>
              <a:t> for adding more items to the list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Write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JS function </a:t>
            </a:r>
            <a:r>
              <a:rPr lang="en-US" dirty="0"/>
              <a:t>to append the specified text to the list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Problem: List of Items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012" y="3173218"/>
            <a:ext cx="3285954" cy="313192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2628" y="3173218"/>
            <a:ext cx="3285954" cy="3131924"/>
          </a:xfrm>
          <a:prstGeom prst="rect">
            <a:avLst/>
          </a:prstGeom>
        </p:spPr>
      </p:pic>
      <p:sp>
        <p:nvSpPr>
          <p:cNvPr id="11" name="Right Arrow 10"/>
          <p:cNvSpPr/>
          <p:nvPr/>
        </p:nvSpPr>
        <p:spPr>
          <a:xfrm>
            <a:off x="4039998" y="4624880"/>
            <a:ext cx="228600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2" name="Right Arrow 11"/>
          <p:cNvSpPr/>
          <p:nvPr/>
        </p:nvSpPr>
        <p:spPr>
          <a:xfrm>
            <a:off x="7887306" y="4624880"/>
            <a:ext cx="228600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5320" y="3173218"/>
            <a:ext cx="3294512" cy="3131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4638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What is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DOM</a:t>
            </a:r>
            <a:r>
              <a:rPr lang="en-US" dirty="0"/>
              <a:t>?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Using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DOM API</a:t>
            </a:r>
          </a:p>
          <a:p>
            <a:pPr marL="761946" lvl="1" indent="-457200">
              <a:lnSpc>
                <a:spcPct val="120000"/>
              </a:lnSpc>
            </a:pPr>
            <a:r>
              <a:rPr lang="en-US" dirty="0"/>
              <a:t>Select / Edit Elements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What is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BOM</a:t>
            </a:r>
            <a:r>
              <a:rPr lang="bg-BG" dirty="0"/>
              <a:t>?</a:t>
            </a:r>
            <a:endParaRPr lang="en-US" dirty="0"/>
          </a:p>
          <a:p>
            <a:pPr marL="761946" lvl="1" indent="-457200">
              <a:lnSpc>
                <a:spcPct val="120000"/>
              </a:lnSpc>
            </a:pPr>
            <a:r>
              <a:rPr lang="en-US" dirty="0"/>
              <a:t>Using Timers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Event</a:t>
            </a:r>
            <a:r>
              <a:rPr lang="en-US" dirty="0"/>
              <a:t> Handling</a:t>
            </a:r>
          </a:p>
          <a:p>
            <a:pPr marL="761946" lvl="1" indent="-457200">
              <a:lnSpc>
                <a:spcPct val="120000"/>
              </a:lnSpc>
            </a:pPr>
            <a:r>
              <a:rPr lang="en-US" dirty="0"/>
              <a:t>Attach / Detach Events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026" name="Picture 2" descr="http://www.graphicsfuel.com/wp-content/uploads/2012/07/books-icon-51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73200" y="1270279"/>
            <a:ext cx="2045212" cy="204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3212" y="1486376"/>
            <a:ext cx="3574938" cy="46096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52647" y="3968983"/>
            <a:ext cx="1760965" cy="176096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397262">
            <a:off x="10150719" y="1364121"/>
            <a:ext cx="1211868" cy="1211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291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List of Items – HTML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622414" y="1143000"/>
            <a:ext cx="10943998" cy="529642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&lt;h1&gt;List of Items&lt;/h1&gt;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&lt;ul id="</a:t>
            </a:r>
            <a:r>
              <a:rPr lang="it-IT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items</a:t>
            </a: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"&gt;&lt;li&gt;First&lt;/li&gt;&lt;li&gt;Second&lt;/li&gt;&lt;/ul&gt;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&lt;input type="text" id="</a:t>
            </a:r>
            <a:r>
              <a:rPr lang="it-IT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newText</a:t>
            </a: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/&gt;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&lt;input type="button" value="Add"</a:t>
            </a:r>
            <a:b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onclick="</a:t>
            </a:r>
            <a:r>
              <a:rPr lang="it-IT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addItem()</a:t>
            </a: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&lt;script&gt;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function </a:t>
            </a:r>
            <a:r>
              <a:rPr lang="it-IT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addItem</a:t>
            </a: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0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//</a:t>
            </a:r>
            <a:r>
              <a:rPr lang="it-IT" sz="30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TODO: add new item to the list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&lt;/script&gt;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7012" y="2900488"/>
            <a:ext cx="3581400" cy="3404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621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List of Items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39302" y="1329188"/>
            <a:ext cx="10689110" cy="450235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it-IT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addItem</a:t>
            </a:r>
            <a:r>
              <a:rPr lang="it-IT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</a:t>
            </a:r>
          </a:p>
          <a:p>
            <a:pPr marL="0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</a:t>
            </a:r>
            <a:r>
              <a:rPr lang="it-IT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</a:t>
            </a:r>
            <a:r>
              <a:rPr lang="it-IT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</a:t>
            </a:r>
          </a:p>
          <a:p>
            <a:pPr marL="0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document.getElementById('</a:t>
            </a:r>
            <a:r>
              <a:rPr lang="it-IT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newText</a:t>
            </a:r>
            <a:r>
              <a:rPr lang="it-IT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').value;</a:t>
            </a:r>
          </a:p>
          <a:p>
            <a:pPr marL="0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</a:t>
            </a:r>
            <a:r>
              <a:rPr lang="it-IT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it-IT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document.</a:t>
            </a:r>
            <a:r>
              <a:rPr lang="it-IT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createElement</a:t>
            </a:r>
            <a:r>
              <a:rPr lang="it-IT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</a:t>
            </a:r>
            <a:r>
              <a:rPr lang="it-IT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it-IT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");</a:t>
            </a:r>
          </a:p>
          <a:p>
            <a:pPr marL="0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it-IT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it-IT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  <a:r>
              <a:rPr lang="it-IT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appendChild</a:t>
            </a:r>
            <a:r>
              <a:rPr lang="it-IT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(document.</a:t>
            </a:r>
            <a:r>
              <a:rPr lang="it-IT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createTextNode</a:t>
            </a:r>
            <a:r>
              <a:rPr lang="it-IT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it-IT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</a:t>
            </a:r>
            <a:r>
              <a:rPr lang="it-IT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));</a:t>
            </a:r>
          </a:p>
          <a:p>
            <a:pPr marL="0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document.getElementById("</a:t>
            </a:r>
            <a:r>
              <a:rPr lang="it-IT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items</a:t>
            </a:r>
            <a:r>
              <a:rPr lang="it-IT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").</a:t>
            </a:r>
            <a:r>
              <a:rPr lang="it-IT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appendChild</a:t>
            </a:r>
            <a:r>
              <a:rPr lang="it-IT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it-IT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it-IT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marL="0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document.getElementById('</a:t>
            </a:r>
            <a:r>
              <a:rPr lang="it-IT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newText</a:t>
            </a:r>
            <a:r>
              <a:rPr lang="it-IT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').value = '';</a:t>
            </a:r>
          </a:p>
          <a:p>
            <a:pPr marL="0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16005" y="6172200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https://judge.softuni.bg/Contests/328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712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Deleting DOM Elements</a:t>
            </a: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836614" y="1256400"/>
            <a:ext cx="10515598" cy="215710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&lt;ul id="</a:t>
            </a:r>
            <a:r>
              <a:rPr lang="it-IT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items</a:t>
            </a: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 class="</a:t>
            </a:r>
            <a:r>
              <a:rPr lang="it-IT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red</a:t>
            </a: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"&gt;Red&lt;/li&gt;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 class="</a:t>
            </a:r>
            <a:r>
              <a:rPr lang="it-IT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blue</a:t>
            </a: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"&gt;Blue&lt;/li&gt;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&lt;/ul&gt;</a:t>
            </a:r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836614" y="3732368"/>
            <a:ext cx="10515598" cy="264185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redElements =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document.</a:t>
            </a:r>
            <a:r>
              <a:rPr lang="it-IT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querySelectorAll</a:t>
            </a: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</a:t>
            </a:r>
            <a:r>
              <a:rPr lang="it-IT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#items li.red</a:t>
            </a: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");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redElements.</a:t>
            </a:r>
            <a:r>
              <a:rPr lang="it-IT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forEach</a:t>
            </a: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(li =&gt; {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li.</a:t>
            </a:r>
            <a:r>
              <a:rPr lang="it-IT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parentNode.removeChild</a:t>
            </a: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(li);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});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5012" y="1371600"/>
            <a:ext cx="4424641" cy="1930119"/>
          </a:xfrm>
          <a:prstGeom prst="roundRect">
            <a:avLst>
              <a:gd name="adj" fmla="val 1175"/>
            </a:avLst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3667" y="5204350"/>
            <a:ext cx="3535986" cy="1272650"/>
          </a:xfrm>
          <a:prstGeom prst="roundRect">
            <a:avLst>
              <a:gd name="adj" fmla="val 1939"/>
            </a:avLst>
          </a:prstGeom>
        </p:spPr>
      </p:pic>
    </p:spTree>
    <p:extLst>
      <p:ext uri="{BB962C8B-B14F-4D97-AF65-F5344CB8AC3E}">
        <p14:creationId xmlns:p14="http://schemas.microsoft.com/office/powerpoint/2010/main" val="1534026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0780799" cy="5570355"/>
          </a:xfrm>
        </p:spPr>
        <p:txBody>
          <a:bodyPr/>
          <a:lstStyle/>
          <a:p>
            <a:r>
              <a:rPr lang="en-US" dirty="0"/>
              <a:t>Extend the previous problem</a:t>
            </a:r>
          </a:p>
          <a:p>
            <a:pPr lvl="1"/>
            <a:r>
              <a:rPr lang="en-US" dirty="0"/>
              <a:t>Implement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[Delete]</a:t>
            </a:r>
            <a:r>
              <a:rPr lang="en-US" dirty="0"/>
              <a:t> action as link after each list item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Add / Delete Items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2141" y="2743200"/>
            <a:ext cx="3734124" cy="356092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7488" y="2743200"/>
            <a:ext cx="3734124" cy="3560926"/>
          </a:xfrm>
          <a:prstGeom prst="rect">
            <a:avLst/>
          </a:prstGeom>
        </p:spPr>
      </p:pic>
      <p:sp>
        <p:nvSpPr>
          <p:cNvPr id="10" name="Arrow: Right 9"/>
          <p:cNvSpPr/>
          <p:nvPr/>
        </p:nvSpPr>
        <p:spPr>
          <a:xfrm>
            <a:off x="5929726" y="4371263"/>
            <a:ext cx="3810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32587994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Add / Delete Items – HTML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684214" y="1219200"/>
            <a:ext cx="10820398" cy="514253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&lt;h1&gt;List of Items&lt;/h1&gt;</a:t>
            </a:r>
          </a:p>
          <a:p>
            <a:pPr marL="0" lvl="1" indent="0">
              <a:lnSpc>
                <a:spcPct val="100000"/>
              </a:lnSpc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&lt;ul id="</a:t>
            </a:r>
            <a:r>
              <a:rPr lang="it-IT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items</a:t>
            </a: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"&gt;&lt;/ul&gt;</a:t>
            </a:r>
          </a:p>
          <a:p>
            <a:pPr marL="0" lvl="1" indent="0">
              <a:lnSpc>
                <a:spcPct val="100000"/>
              </a:lnSpc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&lt;input type="text" id="</a:t>
            </a:r>
            <a:r>
              <a:rPr lang="it-IT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newText</a:t>
            </a: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/&gt;</a:t>
            </a:r>
          </a:p>
          <a:p>
            <a:pPr marL="0" lvl="1" indent="0">
              <a:lnSpc>
                <a:spcPct val="100000"/>
              </a:lnSpc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&lt;input type="button" value="Add"</a:t>
            </a:r>
            <a:b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onclick="</a:t>
            </a:r>
            <a:r>
              <a:rPr lang="it-IT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addItem()</a:t>
            </a: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marL="0" lvl="1" indent="0">
              <a:lnSpc>
                <a:spcPct val="100000"/>
              </a:lnSpc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&lt;script&gt;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function </a:t>
            </a:r>
            <a:r>
              <a:rPr lang="it-IT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addItem</a:t>
            </a: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 </a:t>
            </a:r>
            <a:r>
              <a:rPr lang="it-IT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...</a:t>
            </a:r>
            <a:endParaRPr lang="it-IT" sz="3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function </a:t>
            </a:r>
            <a:r>
              <a:rPr lang="it-IT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deleteItem</a:t>
            </a: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</a:t>
            </a: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it-IT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... </a:t>
            </a: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&lt;/script&gt;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8012" y="3208730"/>
            <a:ext cx="3147678" cy="3001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092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Add / Delete Items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608012" y="1295400"/>
            <a:ext cx="10951690" cy="458084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it-IT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addItem</a:t>
            </a:r>
            <a:r>
              <a:rPr lang="it-IT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</a:t>
            </a:r>
            <a:r>
              <a:rPr lang="it-IT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</a:t>
            </a:r>
            <a:r>
              <a:rPr lang="it-IT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document.getElementById('</a:t>
            </a:r>
            <a:r>
              <a:rPr lang="it-IT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newText</a:t>
            </a:r>
            <a:r>
              <a:rPr lang="it-IT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').value;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</a:t>
            </a:r>
            <a:r>
              <a:rPr lang="it-IT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it-IT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document.createElement("</a:t>
            </a:r>
            <a:r>
              <a:rPr lang="it-IT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it-IT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");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it-IT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it-IT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.appendChild(document.createTextNode(</a:t>
            </a:r>
            <a:r>
              <a:rPr lang="it-IT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</a:t>
            </a:r>
            <a:r>
              <a:rPr lang="it-IT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+ " "));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</a:t>
            </a:r>
            <a:r>
              <a:rPr lang="it-IT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span</a:t>
            </a:r>
            <a:r>
              <a:rPr lang="it-IT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document.createElement('</a:t>
            </a:r>
            <a:r>
              <a:rPr lang="it-IT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span</a:t>
            </a:r>
            <a:r>
              <a:rPr lang="it-IT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');</a:t>
            </a:r>
          </a:p>
          <a:p>
            <a:pPr marL="719138" lvl="1" indent="-719138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span.</a:t>
            </a:r>
            <a:r>
              <a:rPr lang="it-IT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innerHTML</a:t>
            </a:r>
            <a:r>
              <a:rPr lang="it-IT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"</a:t>
            </a:r>
            <a:r>
              <a:rPr lang="it-IT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href='#'&gt;[Delete]&lt;/a&gt;</a:t>
            </a:r>
            <a:r>
              <a:rPr lang="it-IT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";</a:t>
            </a:r>
          </a:p>
          <a:p>
            <a:pPr marL="719138" lvl="1" indent="-719138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span.</a:t>
            </a:r>
            <a:r>
              <a:rPr lang="it-IT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firstChild.addEventListener</a:t>
            </a:r>
            <a:r>
              <a:rPr lang="it-IT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it-IT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'click'</a:t>
            </a:r>
            <a:r>
              <a:rPr lang="it-IT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</a:t>
            </a:r>
            <a:r>
              <a:rPr lang="it-IT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it-IT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deleteItem</a:t>
            </a:r>
            <a:r>
              <a:rPr lang="it-IT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it-IT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it-IT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.appendChild(</a:t>
            </a:r>
            <a:r>
              <a:rPr lang="it-IT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span</a:t>
            </a:r>
            <a:r>
              <a:rPr lang="it-IT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document.getElementById("</a:t>
            </a:r>
            <a:r>
              <a:rPr lang="it-IT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items</a:t>
            </a:r>
            <a:r>
              <a:rPr lang="it-IT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").appendChild(</a:t>
            </a:r>
            <a:r>
              <a:rPr lang="it-IT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it-IT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document.getElementById('</a:t>
            </a:r>
            <a:r>
              <a:rPr lang="it-IT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newText</a:t>
            </a:r>
            <a:r>
              <a:rPr lang="it-IT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').value = '';</a:t>
            </a:r>
          </a:p>
        </p:txBody>
      </p:sp>
    </p:spTree>
    <p:extLst>
      <p:ext uri="{BB962C8B-B14F-4D97-AF65-F5344CB8AC3E}">
        <p14:creationId xmlns:p14="http://schemas.microsoft.com/office/powerpoint/2010/main" val="479470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Add / Delete Items (2)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815502" y="1219200"/>
            <a:ext cx="10536710" cy="293269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function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deleteItem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let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.parentNode.parentNode;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let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ul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.parentNode;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ul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.removeChild(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8658" y="3276428"/>
            <a:ext cx="7070398" cy="2819572"/>
          </a:xfrm>
          <a:prstGeom prst="roundRect">
            <a:avLst>
              <a:gd name="adj" fmla="val 985"/>
            </a:avLst>
          </a:prstGeom>
        </p:spPr>
      </p:pic>
      <p:sp>
        <p:nvSpPr>
          <p:cNvPr id="8" name="TextBox 7"/>
          <p:cNvSpPr txBox="1"/>
          <p:nvPr/>
        </p:nvSpPr>
        <p:spPr>
          <a:xfrm>
            <a:off x="816005" y="6211112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3"/>
              </a:rPr>
              <a:t>https://judge.softuni.bg/Contests/328</a:t>
            </a:r>
            <a:endParaRPr lang="en-US" dirty="0"/>
          </a:p>
        </p:txBody>
      </p:sp>
      <p:sp>
        <p:nvSpPr>
          <p:cNvPr id="11" name="AutoShape 25"/>
          <p:cNvSpPr>
            <a:spLocks noChangeArrowheads="1"/>
          </p:cNvSpPr>
          <p:nvPr/>
        </p:nvSpPr>
        <p:spPr bwMode="auto">
          <a:xfrm>
            <a:off x="4674991" y="3772712"/>
            <a:ext cx="3857821" cy="570310"/>
          </a:xfrm>
          <a:prstGeom prst="wedgeRoundRectCallout">
            <a:avLst>
              <a:gd name="adj1" fmla="val -64643"/>
              <a:gd name="adj2" fmla="val 3674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600" b="1" noProof="1">
                <a:solidFill>
                  <a:schemeClr val="tx2">
                    <a:lumMod val="75000"/>
                  </a:schemeClr>
                </a:solidFill>
              </a:rPr>
              <a:t>this.parentNode </a:t>
            </a:r>
            <a:r>
              <a:rPr lang="en-US" sz="2600" noProof="1">
                <a:solidFill>
                  <a:srgbClr val="FFFFFF"/>
                </a:solidFill>
              </a:rPr>
              <a:t>==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span</a:t>
            </a:r>
          </a:p>
        </p:txBody>
      </p:sp>
      <p:sp>
        <p:nvSpPr>
          <p:cNvPr id="12" name="AutoShape 25"/>
          <p:cNvSpPr>
            <a:spLocks noChangeArrowheads="1"/>
          </p:cNvSpPr>
          <p:nvPr/>
        </p:nvSpPr>
        <p:spPr bwMode="auto">
          <a:xfrm>
            <a:off x="4875212" y="3138618"/>
            <a:ext cx="5307799" cy="551882"/>
          </a:xfrm>
          <a:prstGeom prst="wedgeRoundRectCallout">
            <a:avLst>
              <a:gd name="adj1" fmla="val -72424"/>
              <a:gd name="adj2" fmla="val 5602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600" b="1" noProof="1">
                <a:solidFill>
                  <a:schemeClr val="tx2">
                    <a:lumMod val="75000"/>
                  </a:schemeClr>
                </a:solidFill>
              </a:rPr>
              <a:t>this.parentNode.parentNode </a:t>
            </a:r>
            <a:r>
              <a:rPr lang="en-US" sz="2600" noProof="1">
                <a:solidFill>
                  <a:srgbClr val="FFFFFF"/>
                </a:solidFill>
              </a:rPr>
              <a:t>==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li</a:t>
            </a:r>
          </a:p>
        </p:txBody>
      </p:sp>
      <p:sp>
        <p:nvSpPr>
          <p:cNvPr id="13" name="Text Placeholder 5"/>
          <p:cNvSpPr txBox="1">
            <a:spLocks/>
          </p:cNvSpPr>
          <p:nvPr/>
        </p:nvSpPr>
        <p:spPr>
          <a:xfrm>
            <a:off x="3397400" y="1743063"/>
            <a:ext cx="5496955" cy="52513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36000" rIns="144000" bIns="36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4" name="Text Placeholder 5"/>
          <p:cNvSpPr txBox="1">
            <a:spLocks/>
          </p:cNvSpPr>
          <p:nvPr/>
        </p:nvSpPr>
        <p:spPr>
          <a:xfrm>
            <a:off x="3397400" y="4364840"/>
            <a:ext cx="6202200" cy="374082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0" rIns="144000" bIns="0" rtlCol="0">
            <a:no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AutoShape 25"/>
          <p:cNvSpPr>
            <a:spLocks noChangeArrowheads="1"/>
          </p:cNvSpPr>
          <p:nvPr/>
        </p:nvSpPr>
        <p:spPr bwMode="auto">
          <a:xfrm>
            <a:off x="4570412" y="4753584"/>
            <a:ext cx="2743200" cy="997027"/>
          </a:xfrm>
          <a:prstGeom prst="wedgeRoundRectCallout">
            <a:avLst>
              <a:gd name="adj1" fmla="val -64911"/>
              <a:gd name="adj2" fmla="val -5441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600" b="1" noProof="1">
                <a:solidFill>
                  <a:schemeClr val="tx2">
                    <a:lumMod val="75000"/>
                  </a:schemeClr>
                </a:solidFill>
              </a:rPr>
              <a:t>this</a:t>
            </a:r>
            <a:r>
              <a:rPr lang="en-US" sz="2600" noProof="1">
                <a:solidFill>
                  <a:srgbClr val="FFFFFF"/>
                </a:solidFill>
              </a:rPr>
              <a:t> holds the clicked hyperlink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9119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 animBg="1"/>
      <p:bldP spid="12" grpId="0" animBg="1"/>
      <p:bldP spid="13" grpId="0" animBg="1"/>
      <p:bldP spid="14" grpId="0" animBg="1"/>
      <p:bldP spid="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Delete from Table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836614" y="1383609"/>
            <a:ext cx="10515598" cy="478859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table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border="1" id="customers"&gt;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&lt;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&gt;Name&lt;/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&gt;Email&lt;/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&gt;&lt;/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&lt;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td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&gt;Eve&lt;/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td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td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&gt;eve@gmail.com&lt;/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td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&gt;&lt;/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&lt;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td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&gt;Nick&lt;/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td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td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&gt;nick@yahooo.com&lt;/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td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&gt;&lt;/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&lt;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td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&gt;Didi&lt;/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td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td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&gt;didi@didi.net&lt;/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td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&gt;&lt;/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&lt;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td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&gt;Tedy&lt;/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td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td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&gt;tedy@tedy.com&lt;/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td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&gt;&lt;/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table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Email: &lt;input type="text" name="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email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/&gt;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&lt;button onclick="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deleteByEmail()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"&gt;Delete&lt;/button&gt;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id="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result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/&gt;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9347" y="1151121"/>
            <a:ext cx="4237065" cy="28956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1528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Delete from Table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622414" y="1066800"/>
            <a:ext cx="10943998" cy="560419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deleteByEmail()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email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document.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getElementsByName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email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")[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].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value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secondColumn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document.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querySelectorAll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"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#customers tr td:nth-child(2)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for (let 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td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of 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secondColumn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if (td.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textContent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== email)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let 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row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td.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parentNode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row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parentNode.removeChild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row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document.getElementById('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result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').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textContent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"</a:t>
            </a:r>
            <a:r>
              <a:rPr lang="en-US" sz="25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Deleted.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return;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document.getElementById('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result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').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textContent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en-US" sz="25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Not found.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198812" y="6228964"/>
            <a:ext cx="8367600" cy="44203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36000" rIns="144000" bIns="36000" rtlCol="0">
            <a:sp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sz="2500"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algn="ctr"/>
            <a:r>
              <a:rPr lang="en-US" b="0" dirty="0">
                <a:latin typeface="+mn-lt"/>
              </a:rPr>
              <a:t>Check your solution here: </a:t>
            </a:r>
            <a:r>
              <a:rPr lang="en-US" b="0" dirty="0">
                <a:latin typeface="+mn-lt"/>
                <a:hlinkClick r:id="rId2"/>
              </a:rPr>
              <a:t>https://judge.softuni.bg/Contests/328</a:t>
            </a:r>
            <a:endParaRPr lang="en-US" b="0" dirty="0">
              <a:latin typeface="+mn-lt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3212" y="2590800"/>
            <a:ext cx="3430923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557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41412" y="4876800"/>
            <a:ext cx="9832319" cy="820600"/>
          </a:xfrm>
        </p:spPr>
        <p:txBody>
          <a:bodyPr/>
          <a:lstStyle/>
          <a:p>
            <a:r>
              <a:rPr lang="en-US" dirty="0"/>
              <a:t>Browser Object Model (BOM)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141412" y="5754968"/>
            <a:ext cx="9832319" cy="688256"/>
          </a:xfrm>
        </p:spPr>
        <p:txBody>
          <a:bodyPr/>
          <a:lstStyle/>
          <a:p>
            <a:r>
              <a:rPr lang="en-US"/>
              <a:t>The Built-In Browser Objects</a:t>
            </a:r>
            <a:endParaRPr lang="en-US" dirty="0"/>
          </a:p>
        </p:txBody>
      </p:sp>
      <p:pic>
        <p:nvPicPr>
          <p:cNvPr id="4" name="Picture 2" descr="http://www.iconarchive.com/icons/aha-soft/software/256/objects-ic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211381">
            <a:off x="7691789" y="1462818"/>
            <a:ext cx="2971578" cy="2971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http://www.musingsfrommars.org/images/browsers_dhtml.jpg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76248">
            <a:off x="1711441" y="1520193"/>
            <a:ext cx="3394710" cy="3143250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http://www.daaq.net/old/images/js_bom_hierarchy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9012" y="1651952"/>
            <a:ext cx="2857500" cy="2857500"/>
          </a:xfrm>
          <a:prstGeom prst="rect">
            <a:avLst/>
          </a:prstGeom>
          <a:noFill/>
          <a:effectLst>
            <a:glow rad="63500">
              <a:schemeClr val="accent4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67829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br>
              <a:rPr lang="en-US" sz="6000" b="1" dirty="0"/>
            </a:br>
            <a:r>
              <a:rPr lang="en-US" sz="11500" b="1" noProof="1"/>
              <a:t>#domjs</a:t>
            </a:r>
            <a:endParaRPr lang="en-US" sz="6000" b="1" noProof="1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Have a Question?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18290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Browsers provide expose some objects like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window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screen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navigator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history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location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document</a:t>
            </a:r>
            <a:r>
              <a:rPr lang="en-US" dirty="0"/>
              <a:t>, …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Browser Object Model (BOM)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5393" y="2541270"/>
            <a:ext cx="6507819" cy="3478530"/>
          </a:xfrm>
          <a:prstGeom prst="rect">
            <a:avLst/>
          </a:prstGeom>
        </p:spPr>
      </p:pic>
      <p:sp>
        <p:nvSpPr>
          <p:cNvPr id="9" name="Text Placeholder 5"/>
          <p:cNvSpPr txBox="1">
            <a:spLocks/>
          </p:cNvSpPr>
          <p:nvPr/>
        </p:nvSpPr>
        <p:spPr>
          <a:xfrm>
            <a:off x="627468" y="2641515"/>
            <a:ext cx="4355358" cy="321893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console.dir(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window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marL="0" lvl="1" inden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console.dir(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navigator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marL="0" lvl="1" inden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console.dir(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screen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marL="0" lvl="1" inden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console.dir(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location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marL="0" lvl="1" inden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console.dir(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history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marL="0" lvl="1" inden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console.dir(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document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989528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Playing with BOM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23126" y="1314365"/>
            <a:ext cx="10781486" cy="63392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alert(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window.navigator.userAgent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723126" y="2233419"/>
            <a:ext cx="10781486" cy="101832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navigator.language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en-US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9812" y="1200065"/>
            <a:ext cx="4267200" cy="1866900"/>
          </a:xfrm>
          <a:prstGeom prst="rect">
            <a:avLst/>
          </a:prstGeom>
        </p:spPr>
      </p:pic>
      <p:sp>
        <p:nvSpPr>
          <p:cNvPr id="9" name="Text Placeholder 5"/>
          <p:cNvSpPr txBox="1">
            <a:spLocks/>
          </p:cNvSpPr>
          <p:nvPr/>
        </p:nvSpPr>
        <p:spPr>
          <a:xfrm>
            <a:off x="723126" y="3536872"/>
            <a:ext cx="10781486" cy="101832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screen.width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+ " x " +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screen.height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1920 x 1080</a:t>
            </a:r>
          </a:p>
        </p:txBody>
      </p:sp>
      <p:sp>
        <p:nvSpPr>
          <p:cNvPr id="10" name="Text Placeholder 5"/>
          <p:cNvSpPr txBox="1">
            <a:spLocks/>
          </p:cNvSpPr>
          <p:nvPr/>
        </p:nvSpPr>
        <p:spPr>
          <a:xfrm>
            <a:off x="723126" y="4840325"/>
            <a:ext cx="10781486" cy="61821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document.location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"https://softuni.bg";</a:t>
            </a:r>
          </a:p>
        </p:txBody>
      </p:sp>
      <p:sp>
        <p:nvSpPr>
          <p:cNvPr id="11" name="Text Placeholder 5"/>
          <p:cNvSpPr txBox="1">
            <a:spLocks/>
          </p:cNvSpPr>
          <p:nvPr/>
        </p:nvSpPr>
        <p:spPr>
          <a:xfrm>
            <a:off x="723126" y="5743669"/>
            <a:ext cx="10781486" cy="61821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history.back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</a:t>
            </a:r>
          </a:p>
        </p:txBody>
      </p:sp>
    </p:spTree>
    <p:extLst>
      <p:ext uri="{BB962C8B-B14F-4D97-AF65-F5344CB8AC3E}">
        <p14:creationId xmlns:p14="http://schemas.microsoft.com/office/powerpoint/2010/main" val="3477902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  <p:bldP spid="11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JS we can start / stop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timers</a:t>
            </a:r>
            <a:r>
              <a:rPr lang="en-US" dirty="0"/>
              <a:t> (intervals)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SetInterval() / ClearInterval()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99326" y="2029433"/>
            <a:ext cx="10629086" cy="261876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intervalID =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setInterval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console.log("1 sec. passed");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}, 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1000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//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Delay = 1000 ms = 1 second</a:t>
            </a: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799326" y="5677712"/>
            <a:ext cx="10629086" cy="61821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clearInterval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(intervalID);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Stop the timer</a:t>
            </a:r>
          </a:p>
        </p:txBody>
      </p:sp>
      <p:pic>
        <p:nvPicPr>
          <p:cNvPr id="1028" name="Picture 4" descr="Резултат с изображение за timer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1492" y="2200875"/>
            <a:ext cx="2275064" cy="2275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210731" y="4886391"/>
            <a:ext cx="6092825" cy="619465"/>
          </a:xfrm>
          <a:prstGeom prst="rect">
            <a:avLst/>
          </a:prstGeom>
        </p:spPr>
        <p:txBody>
          <a:bodyPr>
            <a:spAutoFit/>
          </a:bodyPr>
          <a:lstStyle/>
          <a:p>
            <a:pPr marL="304747" lvl="0" indent="-304747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3400" dirty="0">
                <a:solidFill>
                  <a:prstClr val="white"/>
                </a:solidFill>
              </a:rPr>
              <a:t>Remove (cancel) existing timer</a:t>
            </a:r>
          </a:p>
        </p:txBody>
      </p:sp>
    </p:spTree>
    <p:extLst>
      <p:ext uri="{BB962C8B-B14F-4D97-AF65-F5344CB8AC3E}">
        <p14:creationId xmlns:p14="http://schemas.microsoft.com/office/powerpoint/2010/main" val="3755016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618999" cy="5570355"/>
          </a:xfrm>
        </p:spPr>
        <p:txBody>
          <a:bodyPr>
            <a:normAutofit/>
          </a:bodyPr>
          <a:lstStyle/>
          <a:p>
            <a:pPr>
              <a:lnSpc>
                <a:spcPct val="95000"/>
              </a:lnSpc>
            </a:pPr>
            <a:r>
              <a:rPr lang="en-US" sz="3200" dirty="0"/>
              <a:t>A HTML page holds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time-box</a:t>
            </a:r>
            <a:r>
              <a:rPr lang="en-US" sz="3200" dirty="0"/>
              <a:t> +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[Start]</a:t>
            </a:r>
            <a:r>
              <a:rPr lang="en-US" sz="3200" dirty="0"/>
              <a:t> +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[Stop]</a:t>
            </a:r>
            <a:r>
              <a:rPr lang="en-US" sz="3200" dirty="0"/>
              <a:t> buttons</a:t>
            </a:r>
          </a:p>
          <a:p>
            <a:pPr lvl="1">
              <a:lnSpc>
                <a:spcPct val="95000"/>
              </a:lnSpc>
            </a:pPr>
            <a:r>
              <a:rPr lang="en-US" sz="3000" dirty="0"/>
              <a:t>Implement the missing JS function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stopwatch()</a:t>
            </a:r>
            <a:endParaRPr lang="en-US" sz="3000" dirty="0"/>
          </a:p>
          <a:p>
            <a:pPr lvl="2">
              <a:lnSpc>
                <a:spcPct val="95000"/>
              </a:lnSpc>
            </a:pPr>
            <a:r>
              <a:rPr lang="en-US" sz="2800" dirty="0"/>
              <a:t>Increase the time at</a:t>
            </a:r>
            <a:br>
              <a:rPr lang="en-US" sz="2800" dirty="0"/>
            </a:br>
            <a:r>
              <a:rPr lang="en-US" sz="2800" dirty="0"/>
              <a:t>each second</a:t>
            </a:r>
          </a:p>
          <a:p>
            <a:pPr lvl="2">
              <a:lnSpc>
                <a:spcPct val="95000"/>
              </a:lnSpc>
            </a:pPr>
            <a:r>
              <a:rPr lang="en-US" sz="2800" dirty="0"/>
              <a:t>Disable / enable buttons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Stopwatch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5027612" y="2403879"/>
            <a:ext cx="6553200" cy="383872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72000" rIns="108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id="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time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style="border:3px solid blue; text-align:center; font-size:2em; margin-bottom:10px"&gt;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00:00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&lt;/div&gt;</a:t>
            </a:r>
          </a:p>
          <a:p>
            <a:pPr marL="360363" lvl="1" indent="-360363">
              <a:lnSpc>
                <a:spcPct val="100000"/>
              </a:lnSpc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&lt;button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id="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startBtn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"&gt;Start&lt;/button&gt;</a:t>
            </a:r>
          </a:p>
          <a:p>
            <a:pPr marL="360363" lvl="1" indent="-360363">
              <a:lnSpc>
                <a:spcPct val="100000"/>
              </a:lnSpc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&lt;button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id="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stopBtn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disabled="true"&gt;Stop&lt;/button&gt;</a:t>
            </a:r>
          </a:p>
          <a:p>
            <a:pPr marL="360363" lvl="1" indent="-360363">
              <a:lnSpc>
                <a:spcPct val="100000"/>
              </a:lnSpc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&lt;script&gt;window.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onload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function() { 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stopwatch()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}&lt;/script&gt;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211" y="3907956"/>
            <a:ext cx="3182101" cy="2334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059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Stopwatch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23951" y="1105712"/>
            <a:ext cx="10702725" cy="528527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72000" rIns="108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stopwatch() {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time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intervalID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startBtn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document.getElementById('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startBtn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stopBtn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document.getElementById('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stopBtn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');</a:t>
            </a:r>
          </a:p>
          <a:p>
            <a:pPr marL="360363" lvl="1" indent="-360363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startBtn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addEventListener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click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 function() {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time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-1;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incrementTime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intervalID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setInterval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incrementTime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1000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startBtn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.disabled = true;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stopBtn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.disabled = false;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});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8411" y="3547054"/>
            <a:ext cx="3657601" cy="2683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059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Stopwatch (2)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23951" y="1198625"/>
            <a:ext cx="10702725" cy="520217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72000" rIns="108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stopBtn.addEventListener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(click, function() {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clearInterval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(intervalID);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startBtn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.disabled = false;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stopBtn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.disabled = true;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});</a:t>
            </a:r>
          </a:p>
          <a:p>
            <a:pPr marL="360363" lvl="1" indent="-360363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function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incrementTime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time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++;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document.getElementById('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time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').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textContent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("0" + Math.trunc(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time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/ 60)).slice(-2) +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':' + ("0" + (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time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% 60)).slice(-2);</a:t>
            </a:r>
          </a:p>
          <a:p>
            <a:pPr marL="360363" lvl="1" indent="-36036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marL="360363" lvl="1" indent="-36036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0812" y="1752600"/>
            <a:ext cx="3434733" cy="2520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970212" y="5886062"/>
            <a:ext cx="8456464" cy="51473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sz="2500"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algn="ctr"/>
            <a:r>
              <a:rPr lang="en-US" b="0" dirty="0">
                <a:latin typeface="+mn-lt"/>
              </a:rPr>
              <a:t>Check your solution here: </a:t>
            </a:r>
            <a:r>
              <a:rPr lang="en-US" b="0" dirty="0">
                <a:latin typeface="+mn-lt"/>
                <a:hlinkClick r:id="rId3"/>
              </a:rPr>
              <a:t>https://judge.softuni.bg/Contests/328</a:t>
            </a:r>
            <a:endParaRPr lang="en-US" b="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80986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4896896"/>
            <a:ext cx="8938472" cy="820600"/>
          </a:xfrm>
        </p:spPr>
        <p:txBody>
          <a:bodyPr/>
          <a:lstStyle/>
          <a:p>
            <a:r>
              <a:rPr lang="en-US" dirty="0"/>
              <a:t>Handling Events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Browser Events and DOM Events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5684" y="990600"/>
            <a:ext cx="5539528" cy="3568734"/>
          </a:xfrm>
          <a:prstGeom prst="roundRect">
            <a:avLst>
              <a:gd name="adj" fmla="val 2527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82161677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Browsers send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events </a:t>
            </a:r>
            <a:r>
              <a:rPr lang="en-US" dirty="0"/>
              <a:t>to notify the JS code of interesting things that have taken place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Handling Events in JS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41673" y="2319307"/>
            <a:ext cx="10686740" cy="57629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72000" rIns="108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id='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'&gt;Some text&lt;/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741673" y="3104744"/>
            <a:ext cx="10686740" cy="331550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72000" rIns="108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div = document.getElementById('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');</a:t>
            </a:r>
          </a:p>
          <a:p>
            <a:pPr marL="360363" lvl="1" indent="-360363">
              <a:lnSpc>
                <a:spcPct val="100000"/>
              </a:lnSpc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onmouseover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function(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event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{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event.target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.style.border = "3px solid green";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360363" lvl="1" indent="-360363">
              <a:lnSpc>
                <a:spcPct val="100000"/>
              </a:lnSpc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onmouseout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function() {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.style.border = "";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this === event.target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81761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  <p:sp>
        <p:nvSpPr>
          <p:cNvPr id="521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 Types in DOM API</a:t>
            </a:r>
          </a:p>
        </p:txBody>
      </p:sp>
      <p:sp>
        <p:nvSpPr>
          <p:cNvPr id="521220" name="Rectangle 4"/>
          <p:cNvSpPr>
            <a:spLocks noChangeArrowheads="1"/>
          </p:cNvSpPr>
          <p:nvPr/>
        </p:nvSpPr>
        <p:spPr bwMode="auto">
          <a:xfrm>
            <a:off x="7847012" y="1713688"/>
            <a:ext cx="3505200" cy="156966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lvl="1"/>
            <a:r>
              <a:rPr lang="en-US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load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(finished loading)</a:t>
            </a:r>
            <a:endParaRPr lang="en-US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/>
            <a:r>
              <a:rPr lang="en-US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unload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(exit from page)</a:t>
            </a:r>
            <a:endParaRPr lang="en-US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/>
            <a:r>
              <a:rPr lang="en-US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resize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(window resized)</a:t>
            </a:r>
            <a:endParaRPr lang="en-US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/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dragstart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/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drop</a:t>
            </a:r>
          </a:p>
        </p:txBody>
      </p:sp>
      <p:sp>
        <p:nvSpPr>
          <p:cNvPr id="521221" name="Rectangle 5"/>
          <p:cNvSpPr>
            <a:spLocks noChangeArrowheads="1"/>
          </p:cNvSpPr>
          <p:nvPr/>
        </p:nvSpPr>
        <p:spPr bwMode="auto">
          <a:xfrm>
            <a:off x="760411" y="1713688"/>
            <a:ext cx="3066719" cy="193899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lvl="1"/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click</a:t>
            </a:r>
          </a:p>
          <a:p>
            <a:pPr marL="0" lvl="1"/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mouseover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mouseout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mousedown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  <a:p>
            <a:pPr marL="0" lvl="1"/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mouseup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760411" y="4495800"/>
            <a:ext cx="3066719" cy="12003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lvl="1"/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keydown</a:t>
            </a:r>
          </a:p>
          <a:p>
            <a:pPr marL="0" lvl="1"/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keypress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(emit char)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/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keyup</a:t>
            </a: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4510061" y="4495800"/>
            <a:ext cx="2574951" cy="83099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lvl="1"/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focus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(got focus)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/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blur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(lost focus)</a:t>
            </a:r>
          </a:p>
        </p:txBody>
      </p:sp>
      <p:sp>
        <p:nvSpPr>
          <p:cNvPr id="3" name="Rectangle 2"/>
          <p:cNvSpPr/>
          <p:nvPr/>
        </p:nvSpPr>
        <p:spPr>
          <a:xfrm>
            <a:off x="398130" y="951688"/>
            <a:ext cx="3429000" cy="66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231606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rgbClr val="F0A22E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sz="3400" dirty="0">
                <a:solidFill>
                  <a:srgbClr val="FBEEC9">
                    <a:lumMod val="75000"/>
                  </a:srgbClr>
                </a:solidFill>
              </a:rPr>
              <a:t>Mouse</a:t>
            </a:r>
            <a:r>
              <a:rPr lang="en-US" sz="3400" dirty="0">
                <a:solidFill>
                  <a:prstClr val="white"/>
                </a:solidFill>
              </a:rPr>
              <a:t> events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772315" y="967901"/>
            <a:ext cx="3427497" cy="66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231606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rgbClr val="F0A22E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sz="3400" dirty="0">
                <a:solidFill>
                  <a:srgbClr val="FBEEC9">
                    <a:lumMod val="75000"/>
                  </a:srgbClr>
                </a:solidFill>
              </a:rPr>
              <a:t>DOM / UI </a:t>
            </a:r>
            <a:r>
              <a:rPr lang="en-US" sz="3400" dirty="0">
                <a:solidFill>
                  <a:prstClr val="white"/>
                </a:solidFill>
              </a:rPr>
              <a:t>events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93902" y="3734558"/>
            <a:ext cx="3575900" cy="66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231606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rgbClr val="F0A22E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sz="3400" dirty="0">
                <a:solidFill>
                  <a:srgbClr val="FBEEC9">
                    <a:lumMod val="75000"/>
                  </a:srgbClr>
                </a:solidFill>
              </a:rPr>
              <a:t>Keyboard </a:t>
            </a:r>
            <a:r>
              <a:rPr lang="en-US" sz="3400" dirty="0">
                <a:solidFill>
                  <a:prstClr val="white"/>
                </a:solidFill>
              </a:rPr>
              <a:t>events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185069" y="3733800"/>
            <a:ext cx="3229582" cy="66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231606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rgbClr val="F0A22E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sz="3400" dirty="0">
                <a:solidFill>
                  <a:srgbClr val="FBEEC9">
                    <a:lumMod val="75000"/>
                  </a:srgbClr>
                </a:solidFill>
              </a:rPr>
              <a:t>Focus </a:t>
            </a:r>
            <a:r>
              <a:rPr lang="en-US" sz="3400" dirty="0">
                <a:solidFill>
                  <a:prstClr val="white"/>
                </a:solidFill>
              </a:rPr>
              <a:t>events</a:t>
            </a:r>
          </a:p>
        </p:txBody>
      </p:sp>
      <p:sp>
        <p:nvSpPr>
          <p:cNvPr id="14" name="Rectangle 4"/>
          <p:cNvSpPr>
            <a:spLocks noChangeArrowheads="1"/>
          </p:cNvSpPr>
          <p:nvPr/>
        </p:nvSpPr>
        <p:spPr bwMode="auto">
          <a:xfrm>
            <a:off x="4510061" y="1713688"/>
            <a:ext cx="2574951" cy="156966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lvl="1"/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touchstart</a:t>
            </a:r>
          </a:p>
          <a:p>
            <a:pPr marL="0" lvl="1"/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touchend</a:t>
            </a:r>
          </a:p>
          <a:p>
            <a:pPr marL="0" lvl="1"/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touchmove</a:t>
            </a:r>
          </a:p>
          <a:p>
            <a:pPr marL="0" lvl="1"/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touchcancel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187285" y="951688"/>
            <a:ext cx="3156773" cy="66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231606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rgbClr val="F0A22E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sz="3400" dirty="0">
                <a:solidFill>
                  <a:srgbClr val="FBEEC9">
                    <a:lumMod val="75000"/>
                  </a:srgbClr>
                </a:solidFill>
              </a:rPr>
              <a:t>Touch </a:t>
            </a:r>
            <a:r>
              <a:rPr lang="en-US" sz="3400" dirty="0">
                <a:solidFill>
                  <a:prstClr val="white"/>
                </a:solidFill>
              </a:rPr>
              <a:t>events</a:t>
            </a:r>
          </a:p>
        </p:txBody>
      </p:sp>
      <p:sp>
        <p:nvSpPr>
          <p:cNvPr id="16" name="Rectangle 4"/>
          <p:cNvSpPr>
            <a:spLocks noChangeArrowheads="1"/>
          </p:cNvSpPr>
          <p:nvPr/>
        </p:nvSpPr>
        <p:spPr bwMode="auto">
          <a:xfrm>
            <a:off x="7847012" y="4495800"/>
            <a:ext cx="3505200" cy="156966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lvl="1"/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input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(value changed)</a:t>
            </a:r>
          </a:p>
          <a:p>
            <a:pPr marL="0" lvl="1"/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change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(change + leave)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submit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(form sent)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/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reset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(form reset)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7770812" y="3735297"/>
            <a:ext cx="3019532" cy="66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231606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rgbClr val="F0A22E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sz="3400" dirty="0">
                <a:solidFill>
                  <a:srgbClr val="FBEEC9">
                    <a:lumMod val="75000"/>
                  </a:srgbClr>
                </a:solidFill>
              </a:rPr>
              <a:t>Form </a:t>
            </a:r>
            <a:r>
              <a:rPr lang="en-US" sz="3400" dirty="0">
                <a:solidFill>
                  <a:prstClr val="white"/>
                </a:solidFill>
              </a:rPr>
              <a:t>events</a:t>
            </a:r>
          </a:p>
        </p:txBody>
      </p:sp>
      <p:sp>
        <p:nvSpPr>
          <p:cNvPr id="2" name="Rectangle 1"/>
          <p:cNvSpPr/>
          <p:nvPr/>
        </p:nvSpPr>
        <p:spPr>
          <a:xfrm>
            <a:off x="569895" y="6234207"/>
            <a:ext cx="814287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Learn more at </a:t>
            </a:r>
            <a:r>
              <a:rPr lang="en-US" dirty="0">
                <a:hlinkClick r:id="rId2"/>
              </a:rPr>
              <a:t>https://developer.mozilla.org/docs/Web/Events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3495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1220" grpId="0" animBg="1"/>
      <p:bldP spid="7" grpId="0" animBg="1"/>
      <p:bldP spid="8" grpId="0" animBg="1"/>
      <p:bldP spid="11" grpId="0"/>
      <p:bldP spid="12" grpId="0"/>
      <p:bldP spid="13" grpId="0"/>
      <p:bldP spid="14" grpId="0" animBg="1"/>
      <p:bldP spid="15" grpId="0"/>
      <p:bldP spid="16" grpId="0" animBg="1"/>
      <p:bldP spid="17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/ Remove Event Handler</a:t>
            </a: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741673" y="1380112"/>
            <a:ext cx="10686740" cy="448505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72000" rIns="108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textbox = document.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createElement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input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textbox.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type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'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textbox.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value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"I am a text box";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document.body.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appendChild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(textbox);</a:t>
            </a:r>
          </a:p>
          <a:p>
            <a:pPr marL="360363" lvl="1" indent="-360363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textbox.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addEventListener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focus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 focusHandler);</a:t>
            </a:r>
          </a:p>
          <a:p>
            <a:pPr marL="360363" lvl="1" indent="-360363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focusHandler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event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{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textbox.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value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"Event handler removed";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textbox.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removeEventListener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focus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 focusHandler);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" name="AutoShape 7"/>
          <p:cNvSpPr>
            <a:spLocks noChangeArrowheads="1"/>
          </p:cNvSpPr>
          <p:nvPr/>
        </p:nvSpPr>
        <p:spPr bwMode="auto">
          <a:xfrm>
            <a:off x="8171126" y="1981200"/>
            <a:ext cx="3485886" cy="1347677"/>
          </a:xfrm>
          <a:prstGeom prst="wedgeRoundRectCallout">
            <a:avLst>
              <a:gd name="adj1" fmla="val -67741"/>
              <a:gd name="adj2" fmla="val 51730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Subscribe to events like this, don't use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onclick</a:t>
            </a: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/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onfocus</a:t>
            </a:r>
          </a:p>
        </p:txBody>
      </p:sp>
    </p:spTree>
    <p:extLst>
      <p:ext uri="{BB962C8B-B14F-4D97-AF65-F5344CB8AC3E}">
        <p14:creationId xmlns:p14="http://schemas.microsoft.com/office/powerpoint/2010/main" val="983429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83206" y="4855488"/>
            <a:ext cx="9832319" cy="820600"/>
          </a:xfrm>
        </p:spPr>
        <p:txBody>
          <a:bodyPr/>
          <a:lstStyle/>
          <a:p>
            <a:r>
              <a:rPr lang="en-US" dirty="0"/>
              <a:t>Document Object Model (DOM)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183206" y="5754968"/>
            <a:ext cx="9832319" cy="719034"/>
          </a:xfrm>
        </p:spPr>
        <p:txBody>
          <a:bodyPr/>
          <a:lstStyle/>
          <a:p>
            <a:r>
              <a:rPr lang="en-US" dirty="0"/>
              <a:t>Traverse / Modify the DOM Tree</a:t>
            </a:r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1511" y="800912"/>
            <a:ext cx="6568874" cy="3762752"/>
          </a:xfrm>
          <a:prstGeom prst="roundRect">
            <a:avLst>
              <a:gd name="adj" fmla="val 809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dist="35921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9529371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HTML page holds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linear gradient</a:t>
            </a:r>
            <a:r>
              <a:rPr lang="en-US" dirty="0"/>
              <a:t> box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en-US" dirty="0"/>
              <a:t>Clicking on it should show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percentage</a:t>
            </a:r>
            <a:r>
              <a:rPr lang="en-US" dirty="0"/>
              <a:t> [0% … 100%],</a:t>
            </a:r>
            <a:br>
              <a:rPr lang="en-US" dirty="0"/>
            </a:br>
            <a:r>
              <a:rPr lang="en-US" dirty="0"/>
              <a:t>depending on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place clicked</a:t>
            </a:r>
          </a:p>
          <a:p>
            <a:pPr lvl="1"/>
            <a:r>
              <a:rPr lang="en-US" dirty="0"/>
              <a:t>Left side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0%</a:t>
            </a:r>
            <a:r>
              <a:rPr lang="en-US" dirty="0">
                <a:sym typeface="Wingdings" panose="05000000000000000000" pitchFamily="2" charset="2"/>
              </a:rPr>
              <a:t>; middle 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50%</a:t>
            </a:r>
            <a:r>
              <a:rPr lang="en-US" dirty="0">
                <a:sym typeface="Wingdings" panose="05000000000000000000" pitchFamily="2" charset="2"/>
              </a:rPr>
              <a:t>; right side 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100%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Mouse in Gradient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4031" y="3795767"/>
            <a:ext cx="7600762" cy="2632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05320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Mouse in Gradient – HTML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41673" y="1066800"/>
            <a:ext cx="10686740" cy="534683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72000" rIns="108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&lt;head&gt;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&lt;title&gt;Mouse in Gradient&lt;/title&gt;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&lt;link rel="stylesheet" href="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gradient.css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/&gt;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&lt;script src="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gradient.js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"&gt;&lt;/script&gt;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&lt;/head&gt;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&lt;body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onload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attachGradientEvents()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&lt;div id="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gradient-box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&lt;div id="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gradient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"&gt;Click me!&lt;/div&gt;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&lt;/div&gt;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&lt;div id="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result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"&gt;&lt;/div&gt;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&lt;/body&gt;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  <a:endParaRPr lang="bg-BG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9756" y="4840646"/>
            <a:ext cx="4929103" cy="1453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204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 txBox="1">
            <a:spLocks/>
          </p:cNvSpPr>
          <p:nvPr/>
        </p:nvSpPr>
        <p:spPr>
          <a:xfrm>
            <a:off x="6323012" y="1366211"/>
            <a:ext cx="5181600" cy="273072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72000" rIns="108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text-align: center;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line-height: 30px;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linear-gradient(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to right, black, white);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cursor: crosshair;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bg-BG" sz="24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Mouse in Gradient – CSS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608012" y="1366211"/>
            <a:ext cx="5410200" cy="488516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72000" rIns="108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</a:t>
            </a:r>
            <a:r>
              <a:rPr lang="en-US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gradient-box</a:t>
            </a: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width: 300px;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border: 2px solid lightgrey;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marL="360363" lvl="1" indent="-360363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</a:t>
            </a:r>
            <a:r>
              <a:rPr lang="en-US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gradient-box:hover</a:t>
            </a: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border: 2px solid black;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marL="360363" lvl="1" indent="-360363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</a:t>
            </a:r>
            <a:r>
              <a:rPr lang="en-US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gradient</a:t>
            </a: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height: 30px;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color: white;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text-shadow: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1px 1px 10px black;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3012" y="4723585"/>
            <a:ext cx="5181600" cy="1527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21763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Mouse in Gradient 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603674" y="1143000"/>
            <a:ext cx="10962738" cy="525449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72000" rIns="108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en-US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attachGradientEvents</a:t>
            </a: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gradient = document.getElementById('</a:t>
            </a:r>
            <a:r>
              <a:rPr lang="en-US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gradient</a:t>
            </a: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gradient.</a:t>
            </a:r>
            <a:r>
              <a:rPr lang="en-US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addEventListener</a:t>
            </a: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'mousemove</a:t>
            </a: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 </a:t>
            </a:r>
            <a:r>
              <a:rPr lang="en-US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gradientMove</a:t>
            </a: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gradient.</a:t>
            </a:r>
            <a:r>
              <a:rPr lang="en-US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addEventListener</a:t>
            </a: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'mouseout</a:t>
            </a: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 </a:t>
            </a:r>
            <a:r>
              <a:rPr lang="en-US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gradientOut</a:t>
            </a: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marL="360363" lvl="1" indent="-360363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function </a:t>
            </a:r>
            <a:r>
              <a:rPr lang="en-US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gradientMove</a:t>
            </a: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event</a:t>
            </a: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{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let power = event.</a:t>
            </a:r>
            <a:r>
              <a:rPr lang="en-US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offsetX</a:t>
            </a: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/ (event.target.</a:t>
            </a:r>
            <a:r>
              <a:rPr lang="en-US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clientWidth</a:t>
            </a: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- 1);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power = Math.trunc(power * 100);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document.getElementById('</a:t>
            </a:r>
            <a:r>
              <a:rPr lang="en-US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result</a:t>
            </a: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').textContent = power</a:t>
            </a: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"%";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marL="360363" lvl="1" indent="-360363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function </a:t>
            </a:r>
            <a:r>
              <a:rPr lang="en-US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gradientOut</a:t>
            </a: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event</a:t>
            </a: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{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document.getElementById('</a:t>
            </a:r>
            <a:r>
              <a:rPr lang="en-US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result</a:t>
            </a: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').textContent = "";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};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109948" y="5882759"/>
            <a:ext cx="8456464" cy="51473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sz="2500"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algn="ctr"/>
            <a:r>
              <a:rPr lang="en-US" b="0" dirty="0">
                <a:latin typeface="+mn-lt"/>
              </a:rPr>
              <a:t>Check your solution here: </a:t>
            </a:r>
            <a:r>
              <a:rPr lang="en-US" b="0" dirty="0">
                <a:latin typeface="+mn-lt"/>
                <a:hlinkClick r:id="rId2"/>
              </a:rPr>
              <a:t>https://judge.softuni.bg/Contests/328</a:t>
            </a:r>
            <a:endParaRPr lang="en-US" b="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65791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4819278"/>
            <a:ext cx="10363200" cy="820600"/>
          </a:xfrm>
        </p:spPr>
        <p:txBody>
          <a:bodyPr/>
          <a:lstStyle/>
          <a:p>
            <a:r>
              <a:rPr lang="en-US" dirty="0"/>
              <a:t>Practice: DOM and Events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757966"/>
            <a:ext cx="10363200" cy="719034"/>
          </a:xfrm>
        </p:spPr>
        <p:txBody>
          <a:bodyPr/>
          <a:lstStyle/>
          <a:p>
            <a:r>
              <a:rPr lang="en-US" dirty="0"/>
              <a:t>Live Exercises in Class (Lab)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7588" y="838200"/>
            <a:ext cx="3524026" cy="363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46058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151121"/>
            <a:ext cx="8222705" cy="5570355"/>
          </a:xfrm>
        </p:spPr>
        <p:txBody>
          <a:bodyPr>
            <a:normAutofit/>
          </a:bodyPr>
          <a:lstStyle/>
          <a:p>
            <a:r>
              <a:rPr lang="en-US" sz="3200" dirty="0"/>
              <a:t>Browsers keep elements as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DOM tree</a:t>
            </a:r>
          </a:p>
          <a:p>
            <a:r>
              <a:rPr lang="en-US" sz="3200" dirty="0"/>
              <a:t>Finding / modifying DOM elements:</a:t>
            </a:r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r>
              <a:rPr lang="en-US" sz="3200" dirty="0"/>
              <a:t>Handling events: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</a:t>
            </a:r>
            <a:endParaRPr lang="en-US" dirty="0"/>
          </a:p>
        </p:txBody>
      </p:sp>
      <p:pic>
        <p:nvPicPr>
          <p:cNvPr id="7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6998" y="1447801"/>
            <a:ext cx="2978707" cy="220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6529" y="4267200"/>
            <a:ext cx="2009177" cy="2009177"/>
          </a:xfrm>
          <a:prstGeom prst="rect">
            <a:avLst/>
          </a:prstGeom>
        </p:spPr>
      </p:pic>
      <p:sp>
        <p:nvSpPr>
          <p:cNvPr id="9" name="Text Placeholder 5"/>
          <p:cNvSpPr txBox="1">
            <a:spLocks/>
          </p:cNvSpPr>
          <p:nvPr/>
        </p:nvSpPr>
        <p:spPr>
          <a:xfrm>
            <a:off x="645300" y="2608073"/>
            <a:ext cx="7620000" cy="162273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menu = </a:t>
            </a:r>
            <a:r>
              <a:rPr lang="en-US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document.getElementById</a:t>
            </a: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('menu');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menu.</a:t>
            </a:r>
            <a:r>
              <a:rPr lang="en-US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style.display</a:t>
            </a: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'none';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menu.</a:t>
            </a:r>
            <a:r>
              <a:rPr lang="en-US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appendChild</a:t>
            </a: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document.createElement</a:t>
            </a: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('hr'));</a:t>
            </a:r>
          </a:p>
        </p:txBody>
      </p:sp>
      <p:sp>
        <p:nvSpPr>
          <p:cNvPr id="11" name="Text Placeholder 5"/>
          <p:cNvSpPr txBox="1">
            <a:spLocks/>
          </p:cNvSpPr>
          <p:nvPr/>
        </p:nvSpPr>
        <p:spPr>
          <a:xfrm>
            <a:off x="645300" y="5235266"/>
            <a:ext cx="7620000" cy="88407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menu = </a:t>
            </a:r>
            <a:r>
              <a:rPr lang="en-US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document.getElementById</a:t>
            </a: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('menu');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menu.</a:t>
            </a:r>
            <a:r>
              <a:rPr lang="en-US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click</a:t>
            </a: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function(</a:t>
            </a:r>
            <a:r>
              <a:rPr lang="en-US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event</a:t>
            </a: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{ … }</a:t>
            </a:r>
          </a:p>
        </p:txBody>
      </p:sp>
    </p:spTree>
    <p:extLst>
      <p:ext uri="{BB962C8B-B14F-4D97-AF65-F5344CB8AC3E}">
        <p14:creationId xmlns:p14="http://schemas.microsoft.com/office/powerpoint/2010/main" val="1389399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https://softuni.bg/courses/javascript-advanced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DOM, BOM and Events</a:t>
            </a:r>
          </a:p>
        </p:txBody>
      </p:sp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80612" y="2709376"/>
            <a:ext cx="1726158" cy="932887"/>
          </a:xfrm>
          <a:prstGeom prst="roundRect">
            <a:avLst>
              <a:gd name="adj" fmla="val 2953"/>
            </a:avLst>
          </a:prstGeom>
        </p:spPr>
      </p:pic>
      <p:pic>
        <p:nvPicPr>
          <p:cNvPr id="15" name="Picture 14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15840" y="1255208"/>
            <a:ext cx="1752140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17" name="Picture 16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68146" y="1255208"/>
            <a:ext cx="2040956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19" name="Picture 18">
            <a:hlinkClick r:id="rId10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2764" y="1255208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20" name="Picture 19">
            <a:hlinkClick r:id="rId12"/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12764" y="5373443"/>
            <a:ext cx="3352800" cy="849557"/>
          </a:xfrm>
          <a:prstGeom prst="roundRect">
            <a:avLst>
              <a:gd name="adj" fmla="val 3159"/>
            </a:avLst>
          </a:prstGeom>
        </p:spPr>
      </p:pic>
      <p:pic>
        <p:nvPicPr>
          <p:cNvPr id="22" name="Picture 21">
            <a:hlinkClick r:id="rId14"/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358563" y="5373443"/>
            <a:ext cx="2753589" cy="849556"/>
          </a:xfrm>
          <a:prstGeom prst="roundRect">
            <a:avLst>
              <a:gd name="adj" fmla="val 2953"/>
            </a:avLst>
          </a:prstGeom>
        </p:spPr>
      </p:pic>
      <p:pic>
        <p:nvPicPr>
          <p:cNvPr id="23" name="Picture 22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633728" y="5373443"/>
            <a:ext cx="4073042" cy="84955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075612" y="1276030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25" name="Picture 24">
            <a:hlinkClick r:id="rId20"/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713413" y="4251041"/>
            <a:ext cx="5993358" cy="550371"/>
          </a:xfrm>
          <a:prstGeom prst="roundRect">
            <a:avLst>
              <a:gd name="adj" fmla="val 3159"/>
            </a:avLst>
          </a:prstGeom>
        </p:spPr>
      </p:pic>
      <p:pic>
        <p:nvPicPr>
          <p:cNvPr id="4" name="Picture 3">
            <a:hlinkClick r:id="rId22"/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115840" y="2392344"/>
            <a:ext cx="1922519" cy="854925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386829367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47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22592" y="3700180"/>
            <a:ext cx="5540866" cy="193862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64741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Foundation – </a:t>
            </a:r>
            <a:r>
              <a:rPr lang="en-US" sz="3200" noProof="1">
                <a:hlinkClick r:id="rId3"/>
              </a:rPr>
              <a:t>softuni.org</a:t>
            </a:r>
            <a:endParaRPr lang="en-US" sz="32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title="Software University">
            <a:hlinkClick r:id="rId4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214" b="7214"/>
          <a:stretch/>
        </p:blipFill>
        <p:spPr>
          <a:xfrm>
            <a:off x="9659438" y="1594686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10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title="Software University Videos @ YouTube">
            <a:hlinkClick r:id="rId6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7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813548" y="3098209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2416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Document Object Model (DOM)</a:t>
            </a:r>
            <a:r>
              <a:rPr lang="en-US" dirty="0"/>
              <a:t>?</a:t>
            </a:r>
          </a:p>
          <a:p>
            <a:pPr lvl="1"/>
            <a:r>
              <a:rPr lang="en-US" dirty="0"/>
              <a:t>HTML documents in the browser are stored as "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DOM tree</a:t>
            </a:r>
            <a:r>
              <a:rPr lang="en-US" dirty="0"/>
              <a:t>"</a:t>
            </a:r>
          </a:p>
          <a:p>
            <a:pPr lvl="1"/>
            <a:r>
              <a:rPr lang="en-US" dirty="0"/>
              <a:t>Consists of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elements</a:t>
            </a:r>
            <a:r>
              <a:rPr lang="en-US" dirty="0"/>
              <a:t> with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child elements</a:t>
            </a:r>
          </a:p>
          <a:p>
            <a:pPr lvl="1"/>
            <a:r>
              <a:rPr lang="en-US" dirty="0"/>
              <a:t>Elements have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properties</a:t>
            </a:r>
            <a:r>
              <a:rPr lang="en-US" dirty="0"/>
              <a:t> (attribute + value)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events</a:t>
            </a:r>
          </a:p>
          <a:p>
            <a:pPr>
              <a:spcBef>
                <a:spcPts val="1800"/>
              </a:spcBef>
            </a:pPr>
            <a:r>
              <a:rPr lang="en-US" dirty="0"/>
              <a:t>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DOM API </a:t>
            </a:r>
            <a:r>
              <a:rPr lang="en-US" dirty="0"/>
              <a:t>allows search / modify the DOM tree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DOM?</a:t>
            </a: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963589" y="4800600"/>
            <a:ext cx="10256784" cy="153040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menu =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document.getElementById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('menu');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menu.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style.display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'none';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menu.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appendChild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document.createElement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('hr'));</a:t>
            </a:r>
          </a:p>
        </p:txBody>
      </p:sp>
    </p:spTree>
    <p:extLst>
      <p:ext uri="{BB962C8B-B14F-4D97-AF65-F5344CB8AC3E}">
        <p14:creationId xmlns:p14="http://schemas.microsoft.com/office/powerpoint/2010/main" val="2537996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Select a single element </a:t>
            </a:r>
            <a:r>
              <a:rPr lang="en-US" dirty="0">
                <a:sym typeface="Wingdings" panose="05000000000000000000" pitchFamily="2" charset="2"/>
              </a:rPr>
              <a:t> returns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HTMLElement</a:t>
            </a:r>
            <a:endParaRPr lang="en-US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  <a:spcBef>
                <a:spcPts val="3600"/>
              </a:spcBef>
            </a:pPr>
            <a:r>
              <a:rPr lang="en-US" dirty="0"/>
              <a:t>Select a collection of elements </a:t>
            </a:r>
            <a:r>
              <a:rPr lang="en-US" dirty="0">
                <a:sym typeface="Wingdings" panose="05000000000000000000" pitchFamily="2" charset="2"/>
              </a:rPr>
              <a:t> returns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collection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Selecting HTML Elements from DOM</a:t>
            </a: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653174" y="1905000"/>
            <a:ext cx="10823576" cy="153040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/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let header = document.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getElementById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('header');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let nav = document.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querySelector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('#main-nav');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let root = document.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documentElement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;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60940" y="4332534"/>
            <a:ext cx="10823576" cy="199206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/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let inputs = document.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getElementsByTagName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('li');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let towns = document.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getElementsByName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('towns[]');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let header = document.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querySelectorAll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('#nav li'); 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let allLinks = document.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links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;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6340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Write a JS function to sum two numbers (fill the missing code)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Sum Numbers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60940" y="2070085"/>
            <a:ext cx="10823576" cy="410033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/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&lt;input type="text" id="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num1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 /&gt; +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&lt;input type="text" id="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num2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 /&gt; =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&lt;input type="text" id="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sum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 readonly="readonly" /&gt;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&lt;input type="button" value="Calc" onclick="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calc()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 /&gt;</a:t>
            </a:r>
          </a:p>
          <a:p>
            <a:pPr>
              <a:spcBef>
                <a:spcPts val="600"/>
              </a:spcBef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&lt;script&gt;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function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calc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() { 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</a:t>
            </a:r>
            <a:r>
              <a:rPr lang="en-US" sz="28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// TODO: sum = num1 + num2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}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&lt;/script&gt;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4924" y="3970851"/>
            <a:ext cx="4102055" cy="2391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060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Sum Numbers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93244" y="1600200"/>
            <a:ext cx="10558968" cy="322317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/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function </a:t>
            </a: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calc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() { 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let num1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  <a:sym typeface="Wingdings" pitchFamily="2" charset="2"/>
              </a:rPr>
              <a:t> 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=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  <a:sym typeface="Wingdings" pitchFamily="2" charset="2"/>
              </a:rPr>
              <a:t> 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document.</a:t>
            </a: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getElementById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('</a:t>
            </a: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num1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').</a:t>
            </a: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value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;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let num2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  <a:sym typeface="Wingdings" pitchFamily="2" charset="2"/>
              </a:rPr>
              <a:t> 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=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  <a:sym typeface="Wingdings" pitchFamily="2" charset="2"/>
              </a:rPr>
              <a:t> 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document.</a:t>
            </a: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getElementById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('</a:t>
            </a: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num2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').</a:t>
            </a: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value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;</a:t>
            </a:r>
          </a:p>
          <a:p>
            <a:pPr>
              <a:spcBef>
                <a:spcPts val="1200"/>
              </a:spcBef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let sum = Number(num1) + Number(num2);</a:t>
            </a:r>
          </a:p>
          <a:p>
            <a:pPr>
              <a:spcBef>
                <a:spcPts val="1200"/>
              </a:spcBef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document.</a:t>
            </a: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getElementById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('</a:t>
            </a: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sum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').</a:t>
            </a: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value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= sum;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}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16005" y="6096000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3"/>
              </a:rPr>
              <a:t>https://judge.softuni.bg/Contests/328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412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 API: Element Properties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93244" y="1371600"/>
            <a:ext cx="10558968" cy="59168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/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</a:t>
            </a: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div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id="</a:t>
            </a: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first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 class="</a:t>
            </a: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big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"&gt;First &lt;</a:t>
            </a: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b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&gt;DIV&lt;/</a:t>
            </a: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b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&gt;&lt;/</a:t>
            </a: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div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&gt;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793244" y="2380386"/>
            <a:ext cx="10558968" cy="371561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/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let div = document.getElementById('first');</a:t>
            </a:r>
            <a:endParaRPr lang="bg-BG" sz="29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>
              <a:buClr>
                <a:srgbClr val="F2B254"/>
              </a:buClr>
              <a:buSzPct val="100000"/>
            </a:pP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console.log(div.</a:t>
            </a: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id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); </a:t>
            </a: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// first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console.log(div.</a:t>
            </a: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tagName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); </a:t>
            </a: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// DIV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console.log(div.</a:t>
            </a: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className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); </a:t>
            </a: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// big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console.log(div.</a:t>
            </a: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textContent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); </a:t>
            </a: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// First DIV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console.log(div.</a:t>
            </a: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innerHTML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); </a:t>
            </a: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// First &lt;b&gt;DIV&lt;/b&gt;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console.log(div.</a:t>
            </a: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outerHTML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); </a:t>
            </a: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// &lt;div id="first" class="big"&gt;First &lt;b&gt;DIV&lt;/b&gt;&lt;/div&gt;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3668" y="3161285"/>
            <a:ext cx="2628900" cy="828675"/>
          </a:xfrm>
          <a:prstGeom prst="roundRect">
            <a:avLst>
              <a:gd name="adj" fmla="val 3754"/>
            </a:avLst>
          </a:prstGeom>
        </p:spPr>
      </p:pic>
    </p:spTree>
    <p:extLst>
      <p:ext uri="{BB962C8B-B14F-4D97-AF65-F5344CB8AC3E}">
        <p14:creationId xmlns:p14="http://schemas.microsoft.com/office/powerpoint/2010/main" val="3264310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1308</TotalTime>
  <Words>2719</Words>
  <Application>Microsoft Office PowerPoint</Application>
  <PresentationFormat>Custom</PresentationFormat>
  <Paragraphs>494</Paragraphs>
  <Slides>48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4" baseType="lpstr">
      <vt:lpstr>Arial</vt:lpstr>
      <vt:lpstr>Calibri</vt:lpstr>
      <vt:lpstr>Consolas</vt:lpstr>
      <vt:lpstr>Wingdings</vt:lpstr>
      <vt:lpstr>Wingdings 2</vt:lpstr>
      <vt:lpstr>SoftUni 16x9</vt:lpstr>
      <vt:lpstr>DOM, BOM and Events</vt:lpstr>
      <vt:lpstr>Table of Contents</vt:lpstr>
      <vt:lpstr>Have a Question?</vt:lpstr>
      <vt:lpstr>Document Object Model (DOM)</vt:lpstr>
      <vt:lpstr>What is DOM?</vt:lpstr>
      <vt:lpstr>Selecting HTML Elements from DOM</vt:lpstr>
      <vt:lpstr>Problem: Sum Numbers</vt:lpstr>
      <vt:lpstr>Solution: Sum Numbers</vt:lpstr>
      <vt:lpstr>DOM API: Element Properties</vt:lpstr>
      <vt:lpstr>Problem: Show More Text</vt:lpstr>
      <vt:lpstr>Problem: Show More Text – HTML</vt:lpstr>
      <vt:lpstr>Solution: Show More Text</vt:lpstr>
      <vt:lpstr>Problem: Collect List Items</vt:lpstr>
      <vt:lpstr>Problem: Collect List Items – HTML</vt:lpstr>
      <vt:lpstr>Solution: Collect List Items</vt:lpstr>
      <vt:lpstr>Problem: Colorize Table Rows</vt:lpstr>
      <vt:lpstr>Solution: Colorize Table Rows</vt:lpstr>
      <vt:lpstr>Creating New DOM Elements</vt:lpstr>
      <vt:lpstr>Problem: List of Items</vt:lpstr>
      <vt:lpstr>Problem: List of Items – HTML</vt:lpstr>
      <vt:lpstr>Solution: List of Items</vt:lpstr>
      <vt:lpstr>Deleting DOM Elements</vt:lpstr>
      <vt:lpstr>Problem: Add / Delete Items</vt:lpstr>
      <vt:lpstr>Problem: Add / Delete Items – HTML</vt:lpstr>
      <vt:lpstr>Solution: Add / Delete Items</vt:lpstr>
      <vt:lpstr>Solution: Add / Delete Items (2)</vt:lpstr>
      <vt:lpstr>Problem: Delete from Table</vt:lpstr>
      <vt:lpstr>Solution: Delete from Table</vt:lpstr>
      <vt:lpstr>Browser Object Model (BOM)</vt:lpstr>
      <vt:lpstr>Browser Object Model (BOM)</vt:lpstr>
      <vt:lpstr>Playing with BOM</vt:lpstr>
      <vt:lpstr>SetInterval() / ClearInterval()</vt:lpstr>
      <vt:lpstr>Problem: Stopwatch</vt:lpstr>
      <vt:lpstr>Solution: Stopwatch</vt:lpstr>
      <vt:lpstr>Solution: Stopwatch (2)</vt:lpstr>
      <vt:lpstr>Handling Events</vt:lpstr>
      <vt:lpstr>Handling Events in JS</vt:lpstr>
      <vt:lpstr>Event Types in DOM API</vt:lpstr>
      <vt:lpstr>Add / Remove Event Handler</vt:lpstr>
      <vt:lpstr>Problem: Mouse in Gradient</vt:lpstr>
      <vt:lpstr>Problem: Mouse in Gradient – HTML</vt:lpstr>
      <vt:lpstr>Problem: Mouse in Gradient – CSS</vt:lpstr>
      <vt:lpstr>Solution: Mouse in Gradient </vt:lpstr>
      <vt:lpstr>Practice: DOM and Events</vt:lpstr>
      <vt:lpstr>Summary</vt:lpstr>
      <vt:lpstr>DOM, BOM and Events</vt:lpstr>
      <vt:lpstr>License</vt:lpstr>
      <vt:lpstr>Free Trainings @ Software University</vt:lpstr>
    </vt:vector>
  </TitlesOfParts>
  <Manager>Svetlin Nakov</Manager>
  <Company>Software University (SoftUni)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DOM, BOM and JS Events</dc:title>
  <dc:subject>JavaScript Avdanced - Practical Training Course @ SoftUni</dc:subject>
  <dc:creator>Software University Foundation</dc:creator>
  <cp:keywords>JS, JavaScript, programming, course, SoftUni, Software University</cp:keywords>
  <dc:description>JavaScript Advanced Course @ SoftUni - https://softuni.bg/courses/javascript-advanced</dc:description>
  <cp:lastModifiedBy>Svetlin Nakov</cp:lastModifiedBy>
  <cp:revision>147</cp:revision>
  <dcterms:created xsi:type="dcterms:W3CDTF">2014-01-02T17:00:34Z</dcterms:created>
  <dcterms:modified xsi:type="dcterms:W3CDTF">2016-10-17T14:52:11Z</dcterms:modified>
  <cp:category>JS, JavaScript, front-end, ES6, ES2015, ES2016, ES2017, Web development, computer programming, programming</cp:category>
  <dc:language>English</dc:language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